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5" r:id="rId3"/>
    <p:sldId id="286" r:id="rId4"/>
    <p:sldId id="257" r:id="rId5"/>
    <p:sldId id="293" r:id="rId6"/>
    <p:sldId id="259" r:id="rId7"/>
    <p:sldId id="264" r:id="rId8"/>
    <p:sldId id="277" r:id="rId9"/>
    <p:sldId id="260" r:id="rId10"/>
    <p:sldId id="261" r:id="rId11"/>
    <p:sldId id="276" r:id="rId12"/>
    <p:sldId id="265" r:id="rId13"/>
    <p:sldId id="267" r:id="rId14"/>
    <p:sldId id="266" r:id="rId15"/>
    <p:sldId id="268" r:id="rId16"/>
    <p:sldId id="287" r:id="rId17"/>
    <p:sldId id="279" r:id="rId18"/>
    <p:sldId id="280" r:id="rId19"/>
    <p:sldId id="288" r:id="rId20"/>
    <p:sldId id="289" r:id="rId21"/>
    <p:sldId id="285" r:id="rId22"/>
    <p:sldId id="270" r:id="rId23"/>
    <p:sldId id="271" r:id="rId24"/>
    <p:sldId id="282" r:id="rId25"/>
    <p:sldId id="284" r:id="rId26"/>
    <p:sldId id="278" r:id="rId27"/>
    <p:sldId id="272" r:id="rId28"/>
    <p:sldId id="273" r:id="rId29"/>
    <p:sldId id="294"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108"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Column1</c:v>
                </c:pt>
              </c:strCache>
            </c:strRef>
          </c:tx>
          <c:spPr>
            <a:solidFill>
              <a:schemeClr val="accent2"/>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8853-4A02-880C-BBA0FF0233EE}"/>
              </c:ext>
            </c:extLst>
          </c:dPt>
          <c:dPt>
            <c:idx val="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4-8853-4A02-880C-BBA0FF0233EE}"/>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5-8853-4A02-880C-BBA0FF0233EE}"/>
              </c:ext>
            </c:extLst>
          </c:dPt>
          <c:dPt>
            <c:idx val="3"/>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6-8853-4A02-880C-BBA0FF0233EE}"/>
              </c:ext>
            </c:extLst>
          </c:dPt>
          <c:cat>
            <c:strRef>
              <c:f>Sheet1!$A$2:$A$5</c:f>
              <c:strCache>
                <c:ptCount val="4"/>
                <c:pt idx="0">
                  <c:v>POSITIVE</c:v>
                </c:pt>
                <c:pt idx="1">
                  <c:v>Category 2</c:v>
                </c:pt>
                <c:pt idx="2">
                  <c:v>Category 3</c:v>
                </c:pt>
                <c:pt idx="3">
                  <c:v>Category 4</c:v>
                </c:pt>
              </c:strCache>
            </c:strRef>
          </c:cat>
          <c:val>
            <c:numRef>
              <c:f>Sheet1!$C$2:$C$5</c:f>
              <c:numCache>
                <c:formatCode>General</c:formatCode>
                <c:ptCount val="4"/>
                <c:pt idx="0">
                  <c:v>6.6</c:v>
                </c:pt>
                <c:pt idx="1">
                  <c:v>6</c:v>
                </c:pt>
                <c:pt idx="2">
                  <c:v>5.5</c:v>
                </c:pt>
                <c:pt idx="3">
                  <c:v>5</c:v>
                </c:pt>
              </c:numCache>
            </c:numRef>
          </c:val>
          <c:extLst xmlns:c16r2="http://schemas.microsoft.com/office/drawing/2015/06/chart">
            <c:ext xmlns:c16="http://schemas.microsoft.com/office/drawing/2014/chart" uri="{C3380CC4-5D6E-409C-BE32-E72D297353CC}">
              <c16:uniqueId val="{00000001-8853-4A02-880C-BBA0FF0233EE}"/>
            </c:ext>
          </c:extLst>
        </c:ser>
        <c:dLbls>
          <c:showLegendKey val="0"/>
          <c:showVal val="0"/>
          <c:showCatName val="0"/>
          <c:showSerName val="0"/>
          <c:showPercent val="0"/>
          <c:showBubbleSize val="0"/>
        </c:dLbls>
        <c:gapWidth val="219"/>
        <c:overlap val="-27"/>
        <c:axId val="90366856"/>
        <c:axId val="90367248"/>
      </c:barChart>
      <c:catAx>
        <c:axId val="90366856"/>
        <c:scaling>
          <c:orientation val="minMax"/>
        </c:scaling>
        <c:delete val="1"/>
        <c:axPos val="b"/>
        <c:numFmt formatCode="General" sourceLinked="1"/>
        <c:majorTickMark val="none"/>
        <c:minorTickMark val="none"/>
        <c:tickLblPos val="nextTo"/>
        <c:crossAx val="90367248"/>
        <c:crosses val="autoZero"/>
        <c:auto val="1"/>
        <c:lblAlgn val="ctr"/>
        <c:lblOffset val="100"/>
        <c:noMultiLvlLbl val="0"/>
      </c:catAx>
      <c:valAx>
        <c:axId val="9036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3668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46735-2392-4F93-A4D1-C209A330329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70BC1F4-B762-47A1-9CE6-522BBBAFF170}">
      <dgm:prSet/>
      <dgm:spPr/>
      <dgm:t>
        <a:bodyPr/>
        <a:lstStyle/>
        <a:p>
          <a:r>
            <a:rPr lang="en-US">
              <a:solidFill>
                <a:srgbClr val="FFFF00"/>
              </a:solidFill>
            </a:rPr>
            <a:t>Healthcare access</a:t>
          </a:r>
        </a:p>
      </dgm:t>
    </dgm:pt>
    <dgm:pt modelId="{CC92EA28-3870-47AF-B890-A8DFDD87344F}" type="parTrans" cxnId="{F5C75A73-AF44-45DA-A92F-EF435D11AAE3}">
      <dgm:prSet/>
      <dgm:spPr/>
      <dgm:t>
        <a:bodyPr/>
        <a:lstStyle/>
        <a:p>
          <a:endParaRPr lang="en-US">
            <a:solidFill>
              <a:srgbClr val="FFFF00"/>
            </a:solidFill>
          </a:endParaRPr>
        </a:p>
      </dgm:t>
    </dgm:pt>
    <dgm:pt modelId="{241C4BD2-EDE9-48CB-B0B3-45720D64A833}" type="sibTrans" cxnId="{F5C75A73-AF44-45DA-A92F-EF435D11AAE3}">
      <dgm:prSet/>
      <dgm:spPr/>
      <dgm:t>
        <a:bodyPr/>
        <a:lstStyle/>
        <a:p>
          <a:endParaRPr lang="en-US">
            <a:solidFill>
              <a:srgbClr val="FFFF00"/>
            </a:solidFill>
          </a:endParaRPr>
        </a:p>
      </dgm:t>
    </dgm:pt>
    <dgm:pt modelId="{75D21AEF-E04A-45FF-AEAB-7DFC7D8F0B64}">
      <dgm:prSet/>
      <dgm:spPr/>
      <dgm:t>
        <a:bodyPr/>
        <a:lstStyle/>
        <a:p>
          <a:r>
            <a:rPr lang="en-US" dirty="0">
              <a:solidFill>
                <a:srgbClr val="FFFF00"/>
              </a:solidFill>
            </a:rPr>
            <a:t>Insurance, Income, housing disparities</a:t>
          </a:r>
        </a:p>
      </dgm:t>
    </dgm:pt>
    <dgm:pt modelId="{FFD6A331-E994-4C50-881F-5C4995AAAC8E}" type="parTrans" cxnId="{993A7472-C636-4837-B410-4815025BF77B}">
      <dgm:prSet/>
      <dgm:spPr/>
      <dgm:t>
        <a:bodyPr/>
        <a:lstStyle/>
        <a:p>
          <a:endParaRPr lang="en-US">
            <a:solidFill>
              <a:srgbClr val="FFFF00"/>
            </a:solidFill>
          </a:endParaRPr>
        </a:p>
      </dgm:t>
    </dgm:pt>
    <dgm:pt modelId="{3AFB97B1-7AC0-4A11-BD18-656BD67B3008}" type="sibTrans" cxnId="{993A7472-C636-4837-B410-4815025BF77B}">
      <dgm:prSet/>
      <dgm:spPr/>
      <dgm:t>
        <a:bodyPr/>
        <a:lstStyle/>
        <a:p>
          <a:endParaRPr lang="en-US">
            <a:solidFill>
              <a:srgbClr val="FFFF00"/>
            </a:solidFill>
          </a:endParaRPr>
        </a:p>
      </dgm:t>
    </dgm:pt>
    <dgm:pt modelId="{25DA0761-C6C6-4C21-A665-737C84E79988}">
      <dgm:prSet/>
      <dgm:spPr/>
      <dgm:t>
        <a:bodyPr/>
        <a:lstStyle/>
        <a:p>
          <a:r>
            <a:rPr lang="en-US" dirty="0">
              <a:solidFill>
                <a:srgbClr val="FFFF00"/>
              </a:solidFill>
            </a:rPr>
            <a:t>Positive ethnic/HIV identity formation</a:t>
          </a:r>
        </a:p>
      </dgm:t>
    </dgm:pt>
    <dgm:pt modelId="{771A1C77-E027-4AD7-B7AA-243F4CB791BB}" type="parTrans" cxnId="{1195391D-2C36-47DC-AD6B-9656DC110769}">
      <dgm:prSet/>
      <dgm:spPr/>
      <dgm:t>
        <a:bodyPr/>
        <a:lstStyle/>
        <a:p>
          <a:endParaRPr lang="en-US">
            <a:solidFill>
              <a:srgbClr val="FFFF00"/>
            </a:solidFill>
          </a:endParaRPr>
        </a:p>
      </dgm:t>
    </dgm:pt>
    <dgm:pt modelId="{F47E789D-B8DD-436F-9487-C88C3B0B2E43}" type="sibTrans" cxnId="{1195391D-2C36-47DC-AD6B-9656DC110769}">
      <dgm:prSet/>
      <dgm:spPr/>
      <dgm:t>
        <a:bodyPr/>
        <a:lstStyle/>
        <a:p>
          <a:endParaRPr lang="en-US">
            <a:solidFill>
              <a:srgbClr val="FFFF00"/>
            </a:solidFill>
          </a:endParaRPr>
        </a:p>
      </dgm:t>
    </dgm:pt>
    <dgm:pt modelId="{5D11C1CF-5E75-4D29-A275-D135EC12C246}">
      <dgm:prSet/>
      <dgm:spPr/>
      <dgm:t>
        <a:bodyPr/>
        <a:lstStyle/>
        <a:p>
          <a:r>
            <a:rPr lang="en-US" dirty="0">
              <a:solidFill>
                <a:srgbClr val="FFFF00"/>
              </a:solidFill>
            </a:rPr>
            <a:t>Less likely to “get” ART</a:t>
          </a:r>
        </a:p>
      </dgm:t>
    </dgm:pt>
    <dgm:pt modelId="{3E18B04A-6614-488A-9079-CDF65BFEEBEF}" type="parTrans" cxnId="{EEC58757-C7E8-4416-AA1A-D984043BE147}">
      <dgm:prSet/>
      <dgm:spPr/>
      <dgm:t>
        <a:bodyPr/>
        <a:lstStyle/>
        <a:p>
          <a:endParaRPr lang="en-US">
            <a:solidFill>
              <a:srgbClr val="FFFF00"/>
            </a:solidFill>
          </a:endParaRPr>
        </a:p>
      </dgm:t>
    </dgm:pt>
    <dgm:pt modelId="{2A106441-A22A-43AF-BCBD-F8E17D914734}" type="sibTrans" cxnId="{EEC58757-C7E8-4416-AA1A-D984043BE147}">
      <dgm:prSet/>
      <dgm:spPr/>
      <dgm:t>
        <a:bodyPr/>
        <a:lstStyle/>
        <a:p>
          <a:endParaRPr lang="en-US">
            <a:solidFill>
              <a:srgbClr val="FFFF00"/>
            </a:solidFill>
          </a:endParaRPr>
        </a:p>
      </dgm:t>
    </dgm:pt>
    <dgm:pt modelId="{D46632F3-8DA1-4AA8-BA07-BF8FE074C7F3}">
      <dgm:prSet/>
      <dgm:spPr/>
      <dgm:t>
        <a:bodyPr/>
        <a:lstStyle/>
        <a:p>
          <a:r>
            <a:rPr lang="en-US" dirty="0">
              <a:solidFill>
                <a:srgbClr val="FFFF00"/>
              </a:solidFill>
            </a:rPr>
            <a:t>Social capital </a:t>
          </a:r>
        </a:p>
      </dgm:t>
    </dgm:pt>
    <dgm:pt modelId="{BE49048D-230B-4898-9B79-F3B57BA2D8F6}" type="parTrans" cxnId="{5426BFA8-4C14-4333-BBCF-66F0697AAF08}">
      <dgm:prSet/>
      <dgm:spPr/>
      <dgm:t>
        <a:bodyPr/>
        <a:lstStyle/>
        <a:p>
          <a:endParaRPr lang="en-US">
            <a:solidFill>
              <a:srgbClr val="FFFF00"/>
            </a:solidFill>
          </a:endParaRPr>
        </a:p>
      </dgm:t>
    </dgm:pt>
    <dgm:pt modelId="{25E49AFC-F7BF-4FCE-B3AF-8164E489BCB7}" type="sibTrans" cxnId="{5426BFA8-4C14-4333-BBCF-66F0697AAF08}">
      <dgm:prSet/>
      <dgm:spPr/>
      <dgm:t>
        <a:bodyPr/>
        <a:lstStyle/>
        <a:p>
          <a:endParaRPr lang="en-US">
            <a:solidFill>
              <a:srgbClr val="FFFF00"/>
            </a:solidFill>
          </a:endParaRPr>
        </a:p>
      </dgm:t>
    </dgm:pt>
    <dgm:pt modelId="{F0DAD7C5-D4C9-4EBC-9604-5E68FFA368E2}" type="pres">
      <dgm:prSet presAssocID="{4E046735-2392-4F93-A4D1-C209A3303290}" presName="vert0" presStyleCnt="0">
        <dgm:presLayoutVars>
          <dgm:dir/>
          <dgm:animOne val="branch"/>
          <dgm:animLvl val="lvl"/>
        </dgm:presLayoutVars>
      </dgm:prSet>
      <dgm:spPr/>
      <dgm:t>
        <a:bodyPr/>
        <a:lstStyle/>
        <a:p>
          <a:endParaRPr lang="en-US"/>
        </a:p>
      </dgm:t>
    </dgm:pt>
    <dgm:pt modelId="{9DCBD22B-301A-43BF-B13E-0A6CB7834661}" type="pres">
      <dgm:prSet presAssocID="{D70BC1F4-B762-47A1-9CE6-522BBBAFF170}" presName="thickLine" presStyleLbl="alignNode1" presStyleIdx="0" presStyleCnt="5"/>
      <dgm:spPr/>
    </dgm:pt>
    <dgm:pt modelId="{C6DB377F-277D-4A3C-8674-3A03D178025D}" type="pres">
      <dgm:prSet presAssocID="{D70BC1F4-B762-47A1-9CE6-522BBBAFF170}" presName="horz1" presStyleCnt="0"/>
      <dgm:spPr/>
    </dgm:pt>
    <dgm:pt modelId="{A201E00C-B7A4-4CDA-B3E3-A3B2471F1CAA}" type="pres">
      <dgm:prSet presAssocID="{D70BC1F4-B762-47A1-9CE6-522BBBAFF170}" presName="tx1" presStyleLbl="revTx" presStyleIdx="0" presStyleCnt="5"/>
      <dgm:spPr/>
      <dgm:t>
        <a:bodyPr/>
        <a:lstStyle/>
        <a:p>
          <a:endParaRPr lang="en-US"/>
        </a:p>
      </dgm:t>
    </dgm:pt>
    <dgm:pt modelId="{C3BD68F3-DA73-4BBF-9777-796B453F87ED}" type="pres">
      <dgm:prSet presAssocID="{D70BC1F4-B762-47A1-9CE6-522BBBAFF170}" presName="vert1" presStyleCnt="0"/>
      <dgm:spPr/>
    </dgm:pt>
    <dgm:pt modelId="{CF88600D-00A6-495F-B042-372A34820589}" type="pres">
      <dgm:prSet presAssocID="{75D21AEF-E04A-45FF-AEAB-7DFC7D8F0B64}" presName="thickLine" presStyleLbl="alignNode1" presStyleIdx="1" presStyleCnt="5"/>
      <dgm:spPr/>
    </dgm:pt>
    <dgm:pt modelId="{3AEBF335-72C8-4143-B6FC-282B56169131}" type="pres">
      <dgm:prSet presAssocID="{75D21AEF-E04A-45FF-AEAB-7DFC7D8F0B64}" presName="horz1" presStyleCnt="0"/>
      <dgm:spPr/>
    </dgm:pt>
    <dgm:pt modelId="{36745218-9008-48C7-B44C-25748A5B785C}" type="pres">
      <dgm:prSet presAssocID="{75D21AEF-E04A-45FF-AEAB-7DFC7D8F0B64}" presName="tx1" presStyleLbl="revTx" presStyleIdx="1" presStyleCnt="5"/>
      <dgm:spPr/>
      <dgm:t>
        <a:bodyPr/>
        <a:lstStyle/>
        <a:p>
          <a:endParaRPr lang="en-US"/>
        </a:p>
      </dgm:t>
    </dgm:pt>
    <dgm:pt modelId="{E5D1AA4C-EBBC-4317-82E0-DE8657A9CD4B}" type="pres">
      <dgm:prSet presAssocID="{75D21AEF-E04A-45FF-AEAB-7DFC7D8F0B64}" presName="vert1" presStyleCnt="0"/>
      <dgm:spPr/>
    </dgm:pt>
    <dgm:pt modelId="{9D9EAA63-914B-4282-B63D-BBBA9016DC1D}" type="pres">
      <dgm:prSet presAssocID="{25DA0761-C6C6-4C21-A665-737C84E79988}" presName="thickLine" presStyleLbl="alignNode1" presStyleIdx="2" presStyleCnt="5"/>
      <dgm:spPr/>
    </dgm:pt>
    <dgm:pt modelId="{25D7F47B-53F7-4F71-9002-F8A73C6A5D11}" type="pres">
      <dgm:prSet presAssocID="{25DA0761-C6C6-4C21-A665-737C84E79988}" presName="horz1" presStyleCnt="0"/>
      <dgm:spPr/>
    </dgm:pt>
    <dgm:pt modelId="{1F67DD82-B34E-44CF-9714-120DF72CBC76}" type="pres">
      <dgm:prSet presAssocID="{25DA0761-C6C6-4C21-A665-737C84E79988}" presName="tx1" presStyleLbl="revTx" presStyleIdx="2" presStyleCnt="5"/>
      <dgm:spPr/>
      <dgm:t>
        <a:bodyPr/>
        <a:lstStyle/>
        <a:p>
          <a:endParaRPr lang="en-US"/>
        </a:p>
      </dgm:t>
    </dgm:pt>
    <dgm:pt modelId="{10ABEBC3-8D8F-40E8-9FF2-3840DE440EAC}" type="pres">
      <dgm:prSet presAssocID="{25DA0761-C6C6-4C21-A665-737C84E79988}" presName="vert1" presStyleCnt="0"/>
      <dgm:spPr/>
    </dgm:pt>
    <dgm:pt modelId="{6D2D8CAE-997F-4E95-A824-28DA48FC00C4}" type="pres">
      <dgm:prSet presAssocID="{5D11C1CF-5E75-4D29-A275-D135EC12C246}" presName="thickLine" presStyleLbl="alignNode1" presStyleIdx="3" presStyleCnt="5"/>
      <dgm:spPr/>
    </dgm:pt>
    <dgm:pt modelId="{87E4671F-13B5-4C9E-BDFC-66A0841382A1}" type="pres">
      <dgm:prSet presAssocID="{5D11C1CF-5E75-4D29-A275-D135EC12C246}" presName="horz1" presStyleCnt="0"/>
      <dgm:spPr/>
    </dgm:pt>
    <dgm:pt modelId="{FBF7AA01-9062-41F2-8A4B-14DBB50A5C40}" type="pres">
      <dgm:prSet presAssocID="{5D11C1CF-5E75-4D29-A275-D135EC12C246}" presName="tx1" presStyleLbl="revTx" presStyleIdx="3" presStyleCnt="5"/>
      <dgm:spPr/>
      <dgm:t>
        <a:bodyPr/>
        <a:lstStyle/>
        <a:p>
          <a:endParaRPr lang="en-US"/>
        </a:p>
      </dgm:t>
    </dgm:pt>
    <dgm:pt modelId="{00590ECE-B3E2-4C0F-87EC-3E8DA3331B34}" type="pres">
      <dgm:prSet presAssocID="{5D11C1CF-5E75-4D29-A275-D135EC12C246}" presName="vert1" presStyleCnt="0"/>
      <dgm:spPr/>
    </dgm:pt>
    <dgm:pt modelId="{3B750670-3A0D-4AC0-B0CB-C82B202AE169}" type="pres">
      <dgm:prSet presAssocID="{D46632F3-8DA1-4AA8-BA07-BF8FE074C7F3}" presName="thickLine" presStyleLbl="alignNode1" presStyleIdx="4" presStyleCnt="5"/>
      <dgm:spPr/>
    </dgm:pt>
    <dgm:pt modelId="{DAF90DD4-DBFF-4276-9113-8D12B5B6BAF7}" type="pres">
      <dgm:prSet presAssocID="{D46632F3-8DA1-4AA8-BA07-BF8FE074C7F3}" presName="horz1" presStyleCnt="0"/>
      <dgm:spPr/>
    </dgm:pt>
    <dgm:pt modelId="{F4AC6432-1093-4982-A6E6-413B21CCD95B}" type="pres">
      <dgm:prSet presAssocID="{D46632F3-8DA1-4AA8-BA07-BF8FE074C7F3}" presName="tx1" presStyleLbl="revTx" presStyleIdx="4" presStyleCnt="5"/>
      <dgm:spPr/>
      <dgm:t>
        <a:bodyPr/>
        <a:lstStyle/>
        <a:p>
          <a:endParaRPr lang="en-US"/>
        </a:p>
      </dgm:t>
    </dgm:pt>
    <dgm:pt modelId="{1B1DD076-C50E-4F0E-9F46-11DD006AC068}" type="pres">
      <dgm:prSet presAssocID="{D46632F3-8DA1-4AA8-BA07-BF8FE074C7F3}" presName="vert1" presStyleCnt="0"/>
      <dgm:spPr/>
    </dgm:pt>
  </dgm:ptLst>
  <dgm:cxnLst>
    <dgm:cxn modelId="{993A7472-C636-4837-B410-4815025BF77B}" srcId="{4E046735-2392-4F93-A4D1-C209A3303290}" destId="{75D21AEF-E04A-45FF-AEAB-7DFC7D8F0B64}" srcOrd="1" destOrd="0" parTransId="{FFD6A331-E994-4C50-881F-5C4995AAAC8E}" sibTransId="{3AFB97B1-7AC0-4A11-BD18-656BD67B3008}"/>
    <dgm:cxn modelId="{F19E7801-7B21-407B-83F7-FF2C944B5D2D}" type="presOf" srcId="{75D21AEF-E04A-45FF-AEAB-7DFC7D8F0B64}" destId="{36745218-9008-48C7-B44C-25748A5B785C}" srcOrd="0" destOrd="0" presId="urn:microsoft.com/office/officeart/2008/layout/LinedList"/>
    <dgm:cxn modelId="{F5C75A73-AF44-45DA-A92F-EF435D11AAE3}" srcId="{4E046735-2392-4F93-A4D1-C209A3303290}" destId="{D70BC1F4-B762-47A1-9CE6-522BBBAFF170}" srcOrd="0" destOrd="0" parTransId="{CC92EA28-3870-47AF-B890-A8DFDD87344F}" sibTransId="{241C4BD2-EDE9-48CB-B0B3-45720D64A833}"/>
    <dgm:cxn modelId="{E3D6E4C0-FDC5-43F2-8ACE-C017C76AE0BA}" type="presOf" srcId="{D70BC1F4-B762-47A1-9CE6-522BBBAFF170}" destId="{A201E00C-B7A4-4CDA-B3E3-A3B2471F1CAA}" srcOrd="0" destOrd="0" presId="urn:microsoft.com/office/officeart/2008/layout/LinedList"/>
    <dgm:cxn modelId="{EEA24C0D-3F41-4A7D-A0C6-6DEA0E86E5D5}" type="presOf" srcId="{D46632F3-8DA1-4AA8-BA07-BF8FE074C7F3}" destId="{F4AC6432-1093-4982-A6E6-413B21CCD95B}" srcOrd="0" destOrd="0" presId="urn:microsoft.com/office/officeart/2008/layout/LinedList"/>
    <dgm:cxn modelId="{26759EDE-EC2F-4953-9B98-507E39CB6A8B}" type="presOf" srcId="{5D11C1CF-5E75-4D29-A275-D135EC12C246}" destId="{FBF7AA01-9062-41F2-8A4B-14DBB50A5C40}" srcOrd="0" destOrd="0" presId="urn:microsoft.com/office/officeart/2008/layout/LinedList"/>
    <dgm:cxn modelId="{1A515653-2078-472C-B3C6-3B2FE178F24D}" type="presOf" srcId="{25DA0761-C6C6-4C21-A665-737C84E79988}" destId="{1F67DD82-B34E-44CF-9714-120DF72CBC76}" srcOrd="0" destOrd="0" presId="urn:microsoft.com/office/officeart/2008/layout/LinedList"/>
    <dgm:cxn modelId="{1195391D-2C36-47DC-AD6B-9656DC110769}" srcId="{4E046735-2392-4F93-A4D1-C209A3303290}" destId="{25DA0761-C6C6-4C21-A665-737C84E79988}" srcOrd="2" destOrd="0" parTransId="{771A1C77-E027-4AD7-B7AA-243F4CB791BB}" sibTransId="{F47E789D-B8DD-436F-9487-C88C3B0B2E43}"/>
    <dgm:cxn modelId="{EEC58757-C7E8-4416-AA1A-D984043BE147}" srcId="{4E046735-2392-4F93-A4D1-C209A3303290}" destId="{5D11C1CF-5E75-4D29-A275-D135EC12C246}" srcOrd="3" destOrd="0" parTransId="{3E18B04A-6614-488A-9079-CDF65BFEEBEF}" sibTransId="{2A106441-A22A-43AF-BCBD-F8E17D914734}"/>
    <dgm:cxn modelId="{ADF88E6F-CDBD-46CC-B097-588FC1346B61}" type="presOf" srcId="{4E046735-2392-4F93-A4D1-C209A3303290}" destId="{F0DAD7C5-D4C9-4EBC-9604-5E68FFA368E2}" srcOrd="0" destOrd="0" presId="urn:microsoft.com/office/officeart/2008/layout/LinedList"/>
    <dgm:cxn modelId="{5426BFA8-4C14-4333-BBCF-66F0697AAF08}" srcId="{4E046735-2392-4F93-A4D1-C209A3303290}" destId="{D46632F3-8DA1-4AA8-BA07-BF8FE074C7F3}" srcOrd="4" destOrd="0" parTransId="{BE49048D-230B-4898-9B79-F3B57BA2D8F6}" sibTransId="{25E49AFC-F7BF-4FCE-B3AF-8164E489BCB7}"/>
    <dgm:cxn modelId="{6C9FFE11-9EB7-4A63-BBE6-2055716ECFB4}" type="presParOf" srcId="{F0DAD7C5-D4C9-4EBC-9604-5E68FFA368E2}" destId="{9DCBD22B-301A-43BF-B13E-0A6CB7834661}" srcOrd="0" destOrd="0" presId="urn:microsoft.com/office/officeart/2008/layout/LinedList"/>
    <dgm:cxn modelId="{499D943D-19AB-43E2-98CA-982DC0A51F36}" type="presParOf" srcId="{F0DAD7C5-D4C9-4EBC-9604-5E68FFA368E2}" destId="{C6DB377F-277D-4A3C-8674-3A03D178025D}" srcOrd="1" destOrd="0" presId="urn:microsoft.com/office/officeart/2008/layout/LinedList"/>
    <dgm:cxn modelId="{0007DCC8-9C09-4B96-AE32-FF77D394488A}" type="presParOf" srcId="{C6DB377F-277D-4A3C-8674-3A03D178025D}" destId="{A201E00C-B7A4-4CDA-B3E3-A3B2471F1CAA}" srcOrd="0" destOrd="0" presId="urn:microsoft.com/office/officeart/2008/layout/LinedList"/>
    <dgm:cxn modelId="{24D57CA0-47D5-4E92-A667-7B95619E92DF}" type="presParOf" srcId="{C6DB377F-277D-4A3C-8674-3A03D178025D}" destId="{C3BD68F3-DA73-4BBF-9777-796B453F87ED}" srcOrd="1" destOrd="0" presId="urn:microsoft.com/office/officeart/2008/layout/LinedList"/>
    <dgm:cxn modelId="{EF3E8CFF-1ADF-4372-A168-478B3364BF20}" type="presParOf" srcId="{F0DAD7C5-D4C9-4EBC-9604-5E68FFA368E2}" destId="{CF88600D-00A6-495F-B042-372A34820589}" srcOrd="2" destOrd="0" presId="urn:microsoft.com/office/officeart/2008/layout/LinedList"/>
    <dgm:cxn modelId="{DBB430C7-B4B3-4AE6-9F92-9319B01E0B88}" type="presParOf" srcId="{F0DAD7C5-D4C9-4EBC-9604-5E68FFA368E2}" destId="{3AEBF335-72C8-4143-B6FC-282B56169131}" srcOrd="3" destOrd="0" presId="urn:microsoft.com/office/officeart/2008/layout/LinedList"/>
    <dgm:cxn modelId="{BBF8A1CE-F246-49B9-8546-BAC3DCF8F447}" type="presParOf" srcId="{3AEBF335-72C8-4143-B6FC-282B56169131}" destId="{36745218-9008-48C7-B44C-25748A5B785C}" srcOrd="0" destOrd="0" presId="urn:microsoft.com/office/officeart/2008/layout/LinedList"/>
    <dgm:cxn modelId="{9294209E-1EDB-41E4-B8BE-F68777778103}" type="presParOf" srcId="{3AEBF335-72C8-4143-B6FC-282B56169131}" destId="{E5D1AA4C-EBBC-4317-82E0-DE8657A9CD4B}" srcOrd="1" destOrd="0" presId="urn:microsoft.com/office/officeart/2008/layout/LinedList"/>
    <dgm:cxn modelId="{D6E8BD7D-2224-4E5C-9EAA-3C86D662C724}" type="presParOf" srcId="{F0DAD7C5-D4C9-4EBC-9604-5E68FFA368E2}" destId="{9D9EAA63-914B-4282-B63D-BBBA9016DC1D}" srcOrd="4" destOrd="0" presId="urn:microsoft.com/office/officeart/2008/layout/LinedList"/>
    <dgm:cxn modelId="{D033420D-BA99-48F3-831D-72AC458136B8}" type="presParOf" srcId="{F0DAD7C5-D4C9-4EBC-9604-5E68FFA368E2}" destId="{25D7F47B-53F7-4F71-9002-F8A73C6A5D11}" srcOrd="5" destOrd="0" presId="urn:microsoft.com/office/officeart/2008/layout/LinedList"/>
    <dgm:cxn modelId="{44983DBE-3D97-449C-804F-A8AC6A118C08}" type="presParOf" srcId="{25D7F47B-53F7-4F71-9002-F8A73C6A5D11}" destId="{1F67DD82-B34E-44CF-9714-120DF72CBC76}" srcOrd="0" destOrd="0" presId="urn:microsoft.com/office/officeart/2008/layout/LinedList"/>
    <dgm:cxn modelId="{6FCD5E23-F5CB-4842-840A-3A9AA5191DE1}" type="presParOf" srcId="{25D7F47B-53F7-4F71-9002-F8A73C6A5D11}" destId="{10ABEBC3-8D8F-40E8-9FF2-3840DE440EAC}" srcOrd="1" destOrd="0" presId="urn:microsoft.com/office/officeart/2008/layout/LinedList"/>
    <dgm:cxn modelId="{C5AA0D72-EA79-4C6D-906E-788CB63BA741}" type="presParOf" srcId="{F0DAD7C5-D4C9-4EBC-9604-5E68FFA368E2}" destId="{6D2D8CAE-997F-4E95-A824-28DA48FC00C4}" srcOrd="6" destOrd="0" presId="urn:microsoft.com/office/officeart/2008/layout/LinedList"/>
    <dgm:cxn modelId="{ECFF1904-C632-484E-9C4C-1B019FBD1F86}" type="presParOf" srcId="{F0DAD7C5-D4C9-4EBC-9604-5E68FFA368E2}" destId="{87E4671F-13B5-4C9E-BDFC-66A0841382A1}" srcOrd="7" destOrd="0" presId="urn:microsoft.com/office/officeart/2008/layout/LinedList"/>
    <dgm:cxn modelId="{65568474-8DB8-47C2-8F7A-28472D724729}" type="presParOf" srcId="{87E4671F-13B5-4C9E-BDFC-66A0841382A1}" destId="{FBF7AA01-9062-41F2-8A4B-14DBB50A5C40}" srcOrd="0" destOrd="0" presId="urn:microsoft.com/office/officeart/2008/layout/LinedList"/>
    <dgm:cxn modelId="{842FF5B6-EFB7-435B-9264-B5A8D9BD1332}" type="presParOf" srcId="{87E4671F-13B5-4C9E-BDFC-66A0841382A1}" destId="{00590ECE-B3E2-4C0F-87EC-3E8DA3331B34}" srcOrd="1" destOrd="0" presId="urn:microsoft.com/office/officeart/2008/layout/LinedList"/>
    <dgm:cxn modelId="{55DF13E0-78E1-406C-83FE-D54F785B51B7}" type="presParOf" srcId="{F0DAD7C5-D4C9-4EBC-9604-5E68FFA368E2}" destId="{3B750670-3A0D-4AC0-B0CB-C82B202AE169}" srcOrd="8" destOrd="0" presId="urn:microsoft.com/office/officeart/2008/layout/LinedList"/>
    <dgm:cxn modelId="{F46FDD2F-8C10-4E27-BD34-F8FAFB3D0B8F}" type="presParOf" srcId="{F0DAD7C5-D4C9-4EBC-9604-5E68FFA368E2}" destId="{DAF90DD4-DBFF-4276-9113-8D12B5B6BAF7}" srcOrd="9" destOrd="0" presId="urn:microsoft.com/office/officeart/2008/layout/LinedList"/>
    <dgm:cxn modelId="{FEF19AD7-9A92-43A4-BC40-E3A6A5CA6506}" type="presParOf" srcId="{DAF90DD4-DBFF-4276-9113-8D12B5B6BAF7}" destId="{F4AC6432-1093-4982-A6E6-413B21CCD95B}" srcOrd="0" destOrd="0" presId="urn:microsoft.com/office/officeart/2008/layout/LinedList"/>
    <dgm:cxn modelId="{6AF64498-9D7E-460F-A9F0-A7437B3829DE}" type="presParOf" srcId="{DAF90DD4-DBFF-4276-9113-8D12B5B6BAF7}" destId="{1B1DD076-C50E-4F0E-9F46-11DD006AC0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8BC80-933B-47E0-84E2-A46B38A70D4F}"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403BAAA5-1309-4C53-B162-1C4564F4AE87}">
      <dgm:prSet custT="1"/>
      <dgm:spPr/>
      <dgm:t>
        <a:bodyPr/>
        <a:lstStyle/>
        <a:p>
          <a:r>
            <a:rPr lang="en-US" sz="2400" dirty="0">
              <a:solidFill>
                <a:srgbClr val="FFFF00"/>
              </a:solidFill>
            </a:rPr>
            <a:t>Peer navigation, Patient reminders, Rapid test and treat options, Mobile medical teams, </a:t>
          </a:r>
          <a:r>
            <a:rPr lang="en-US" sz="2400" dirty="0" smtClean="0">
              <a:solidFill>
                <a:srgbClr val="FFFF00"/>
              </a:solidFill>
            </a:rPr>
            <a:t>Case </a:t>
          </a:r>
          <a:r>
            <a:rPr lang="en-US" sz="2400" dirty="0">
              <a:solidFill>
                <a:srgbClr val="FFFF00"/>
              </a:solidFill>
            </a:rPr>
            <a:t>manager interventions</a:t>
          </a:r>
        </a:p>
      </dgm:t>
    </dgm:pt>
    <dgm:pt modelId="{2E2040E2-709B-44C7-886E-A585088B66F2}" type="parTrans" cxnId="{74747079-0821-4065-B2A4-4C1E8A8D4459}">
      <dgm:prSet/>
      <dgm:spPr/>
      <dgm:t>
        <a:bodyPr/>
        <a:lstStyle/>
        <a:p>
          <a:endParaRPr lang="en-US" sz="2400">
            <a:solidFill>
              <a:srgbClr val="FFFF00"/>
            </a:solidFill>
          </a:endParaRPr>
        </a:p>
      </dgm:t>
    </dgm:pt>
    <dgm:pt modelId="{32542696-9BDA-4F81-A2C3-4C56A37ECABD}" type="sibTrans" cxnId="{74747079-0821-4065-B2A4-4C1E8A8D4459}">
      <dgm:prSet/>
      <dgm:spPr/>
      <dgm:t>
        <a:bodyPr/>
        <a:lstStyle/>
        <a:p>
          <a:endParaRPr lang="en-US" sz="2400">
            <a:solidFill>
              <a:srgbClr val="FFFF00"/>
            </a:solidFill>
          </a:endParaRPr>
        </a:p>
      </dgm:t>
    </dgm:pt>
    <dgm:pt modelId="{4D185FBF-3588-4466-B5C0-11FD99C1ED19}">
      <dgm:prSet custT="1"/>
      <dgm:spPr/>
      <dgm:t>
        <a:bodyPr/>
        <a:lstStyle/>
        <a:p>
          <a:r>
            <a:rPr lang="en-US" sz="2400" dirty="0">
              <a:solidFill>
                <a:srgbClr val="FFFF00"/>
              </a:solidFill>
            </a:rPr>
            <a:t>Social interventions (housing, </a:t>
          </a:r>
          <a:r>
            <a:rPr lang="en-US" sz="2400" dirty="0" smtClean="0">
              <a:solidFill>
                <a:srgbClr val="FFFF00"/>
              </a:solidFill>
            </a:rPr>
            <a:t>food, </a:t>
          </a:r>
          <a:r>
            <a:rPr lang="en-US" sz="2400" dirty="0">
              <a:solidFill>
                <a:srgbClr val="FFFF00"/>
              </a:solidFill>
            </a:rPr>
            <a:t>employment, education)</a:t>
          </a:r>
        </a:p>
      </dgm:t>
    </dgm:pt>
    <dgm:pt modelId="{E26C584A-457E-435D-9619-4792B630F475}" type="parTrans" cxnId="{D272B944-8AC4-4100-BB4E-7B9A68AD1F4C}">
      <dgm:prSet/>
      <dgm:spPr/>
      <dgm:t>
        <a:bodyPr/>
        <a:lstStyle/>
        <a:p>
          <a:endParaRPr lang="en-US" sz="2400">
            <a:solidFill>
              <a:srgbClr val="FFFF00"/>
            </a:solidFill>
          </a:endParaRPr>
        </a:p>
      </dgm:t>
    </dgm:pt>
    <dgm:pt modelId="{7DDF8F07-2911-4C83-85C4-BD627E1A5F50}" type="sibTrans" cxnId="{D272B944-8AC4-4100-BB4E-7B9A68AD1F4C}">
      <dgm:prSet/>
      <dgm:spPr/>
      <dgm:t>
        <a:bodyPr/>
        <a:lstStyle/>
        <a:p>
          <a:endParaRPr lang="en-US" sz="2400">
            <a:solidFill>
              <a:srgbClr val="FFFF00"/>
            </a:solidFill>
          </a:endParaRPr>
        </a:p>
      </dgm:t>
    </dgm:pt>
    <dgm:pt modelId="{1DC72BFB-F26B-48AA-808B-B52BB10E2823}">
      <dgm:prSet custT="1"/>
      <dgm:spPr/>
      <dgm:t>
        <a:bodyPr/>
        <a:lstStyle/>
        <a:p>
          <a:r>
            <a:rPr lang="en-US" sz="2400" dirty="0">
              <a:solidFill>
                <a:srgbClr val="FFFF00"/>
              </a:solidFill>
            </a:rPr>
            <a:t>General health initiatives – health is NOT just HIV</a:t>
          </a:r>
        </a:p>
      </dgm:t>
    </dgm:pt>
    <dgm:pt modelId="{1225CEEB-28B4-48CE-A502-7BD292E96633}" type="parTrans" cxnId="{76505AD4-E2D4-4D21-8AA6-5229C1E69A55}">
      <dgm:prSet/>
      <dgm:spPr/>
      <dgm:t>
        <a:bodyPr/>
        <a:lstStyle/>
        <a:p>
          <a:endParaRPr lang="en-US" sz="2400">
            <a:solidFill>
              <a:srgbClr val="FFFF00"/>
            </a:solidFill>
          </a:endParaRPr>
        </a:p>
      </dgm:t>
    </dgm:pt>
    <dgm:pt modelId="{514830C2-55AE-479B-B6FA-FFD1E08E4D18}" type="sibTrans" cxnId="{76505AD4-E2D4-4D21-8AA6-5229C1E69A55}">
      <dgm:prSet/>
      <dgm:spPr/>
      <dgm:t>
        <a:bodyPr/>
        <a:lstStyle/>
        <a:p>
          <a:endParaRPr lang="en-US" sz="2400">
            <a:solidFill>
              <a:srgbClr val="FFFF00"/>
            </a:solidFill>
          </a:endParaRPr>
        </a:p>
      </dgm:t>
    </dgm:pt>
    <dgm:pt modelId="{F2D9B5A0-4883-44AA-9E0D-838360820164}">
      <dgm:prSet custT="1"/>
      <dgm:spPr/>
      <dgm:t>
        <a:bodyPr/>
        <a:lstStyle/>
        <a:p>
          <a:r>
            <a:rPr lang="en-US" sz="2400" dirty="0">
              <a:solidFill>
                <a:srgbClr val="FFFF00"/>
              </a:solidFill>
            </a:rPr>
            <a:t>Getting rid of anti-LGBT and HIV Criminalization Policies</a:t>
          </a:r>
        </a:p>
      </dgm:t>
    </dgm:pt>
    <dgm:pt modelId="{A41C344D-FD97-45BF-A97A-4E329840D286}" type="parTrans" cxnId="{9EEE9890-CE04-4A64-916D-4C5B27BED26A}">
      <dgm:prSet/>
      <dgm:spPr/>
      <dgm:t>
        <a:bodyPr/>
        <a:lstStyle/>
        <a:p>
          <a:endParaRPr lang="en-US" sz="2400">
            <a:solidFill>
              <a:srgbClr val="FFFF00"/>
            </a:solidFill>
          </a:endParaRPr>
        </a:p>
      </dgm:t>
    </dgm:pt>
    <dgm:pt modelId="{63CE5EDE-8EE2-4CC1-B87B-7CF25AE36C22}" type="sibTrans" cxnId="{9EEE9890-CE04-4A64-916D-4C5B27BED26A}">
      <dgm:prSet/>
      <dgm:spPr/>
      <dgm:t>
        <a:bodyPr/>
        <a:lstStyle/>
        <a:p>
          <a:endParaRPr lang="en-US" sz="2400">
            <a:solidFill>
              <a:srgbClr val="FFFF00"/>
            </a:solidFill>
          </a:endParaRPr>
        </a:p>
      </dgm:t>
    </dgm:pt>
    <dgm:pt modelId="{86EAC95E-97A8-4050-9A8E-43709FCEC0A7}">
      <dgm:prSet custT="1"/>
      <dgm:spPr/>
      <dgm:t>
        <a:bodyPr/>
        <a:lstStyle/>
        <a:p>
          <a:r>
            <a:rPr lang="en-US" sz="2400" dirty="0">
              <a:solidFill>
                <a:srgbClr val="FFFF00"/>
              </a:solidFill>
            </a:rPr>
            <a:t>Home grown community interventions</a:t>
          </a:r>
        </a:p>
      </dgm:t>
    </dgm:pt>
    <dgm:pt modelId="{7463DC1E-CEC2-45D8-B1B5-77217521D289}" type="parTrans" cxnId="{68E54240-2B43-4938-BD3B-5BC6EC8824C5}">
      <dgm:prSet/>
      <dgm:spPr/>
      <dgm:t>
        <a:bodyPr/>
        <a:lstStyle/>
        <a:p>
          <a:endParaRPr lang="en-US" sz="2400">
            <a:solidFill>
              <a:srgbClr val="FFFF00"/>
            </a:solidFill>
          </a:endParaRPr>
        </a:p>
      </dgm:t>
    </dgm:pt>
    <dgm:pt modelId="{B27FABD9-F142-44FD-BA4B-46DC983217D0}" type="sibTrans" cxnId="{68E54240-2B43-4938-BD3B-5BC6EC8824C5}">
      <dgm:prSet/>
      <dgm:spPr/>
      <dgm:t>
        <a:bodyPr/>
        <a:lstStyle/>
        <a:p>
          <a:endParaRPr lang="en-US" sz="2400">
            <a:solidFill>
              <a:srgbClr val="FFFF00"/>
            </a:solidFill>
          </a:endParaRPr>
        </a:p>
      </dgm:t>
    </dgm:pt>
    <dgm:pt modelId="{725E2A42-74A1-4DA5-A1FD-8074EFF9169E}" type="pres">
      <dgm:prSet presAssocID="{16A8BC80-933B-47E0-84E2-A46B38A70D4F}" presName="vert0" presStyleCnt="0">
        <dgm:presLayoutVars>
          <dgm:dir/>
          <dgm:animOne val="branch"/>
          <dgm:animLvl val="lvl"/>
        </dgm:presLayoutVars>
      </dgm:prSet>
      <dgm:spPr/>
      <dgm:t>
        <a:bodyPr/>
        <a:lstStyle/>
        <a:p>
          <a:endParaRPr lang="en-US"/>
        </a:p>
      </dgm:t>
    </dgm:pt>
    <dgm:pt modelId="{73F6D552-A6D7-44B9-AC41-6360EE38ECD3}" type="pres">
      <dgm:prSet presAssocID="{403BAAA5-1309-4C53-B162-1C4564F4AE87}" presName="thickLine" presStyleLbl="alignNode1" presStyleIdx="0" presStyleCnt="5"/>
      <dgm:spPr/>
    </dgm:pt>
    <dgm:pt modelId="{9CD081FC-0ECD-4A4F-8FAF-C2F28B6E5A0D}" type="pres">
      <dgm:prSet presAssocID="{403BAAA5-1309-4C53-B162-1C4564F4AE87}" presName="horz1" presStyleCnt="0"/>
      <dgm:spPr/>
    </dgm:pt>
    <dgm:pt modelId="{DB006C73-7D13-400B-9F24-69C21520DE40}" type="pres">
      <dgm:prSet presAssocID="{403BAAA5-1309-4C53-B162-1C4564F4AE87}" presName="tx1" presStyleLbl="revTx" presStyleIdx="0" presStyleCnt="5"/>
      <dgm:spPr/>
      <dgm:t>
        <a:bodyPr/>
        <a:lstStyle/>
        <a:p>
          <a:endParaRPr lang="en-US"/>
        </a:p>
      </dgm:t>
    </dgm:pt>
    <dgm:pt modelId="{CAFE7DD7-0A33-4E02-A4E4-44FEE543F406}" type="pres">
      <dgm:prSet presAssocID="{403BAAA5-1309-4C53-B162-1C4564F4AE87}" presName="vert1" presStyleCnt="0"/>
      <dgm:spPr/>
    </dgm:pt>
    <dgm:pt modelId="{A28F1728-F668-414B-8007-EE67624A1A8C}" type="pres">
      <dgm:prSet presAssocID="{4D185FBF-3588-4466-B5C0-11FD99C1ED19}" presName="thickLine" presStyleLbl="alignNode1" presStyleIdx="1" presStyleCnt="5"/>
      <dgm:spPr/>
    </dgm:pt>
    <dgm:pt modelId="{59C39D53-C019-4E64-9E23-752F3D4A8C99}" type="pres">
      <dgm:prSet presAssocID="{4D185FBF-3588-4466-B5C0-11FD99C1ED19}" presName="horz1" presStyleCnt="0"/>
      <dgm:spPr/>
    </dgm:pt>
    <dgm:pt modelId="{F096CDB1-4BD4-4F8F-9FB6-ED3854B483F1}" type="pres">
      <dgm:prSet presAssocID="{4D185FBF-3588-4466-B5C0-11FD99C1ED19}" presName="tx1" presStyleLbl="revTx" presStyleIdx="1" presStyleCnt="5"/>
      <dgm:spPr/>
      <dgm:t>
        <a:bodyPr/>
        <a:lstStyle/>
        <a:p>
          <a:endParaRPr lang="en-US"/>
        </a:p>
      </dgm:t>
    </dgm:pt>
    <dgm:pt modelId="{9CD308EF-415C-4C3A-8F00-AE495DE732C1}" type="pres">
      <dgm:prSet presAssocID="{4D185FBF-3588-4466-B5C0-11FD99C1ED19}" presName="vert1" presStyleCnt="0"/>
      <dgm:spPr/>
    </dgm:pt>
    <dgm:pt modelId="{D666654D-3F60-460A-9B43-7B63BA7DB63D}" type="pres">
      <dgm:prSet presAssocID="{1DC72BFB-F26B-48AA-808B-B52BB10E2823}" presName="thickLine" presStyleLbl="alignNode1" presStyleIdx="2" presStyleCnt="5"/>
      <dgm:spPr/>
    </dgm:pt>
    <dgm:pt modelId="{C6EF72B5-2760-423B-96EE-F76D2608B63F}" type="pres">
      <dgm:prSet presAssocID="{1DC72BFB-F26B-48AA-808B-B52BB10E2823}" presName="horz1" presStyleCnt="0"/>
      <dgm:spPr/>
    </dgm:pt>
    <dgm:pt modelId="{361672FE-6EFB-4F5C-9729-FB9615043EDA}" type="pres">
      <dgm:prSet presAssocID="{1DC72BFB-F26B-48AA-808B-B52BB10E2823}" presName="tx1" presStyleLbl="revTx" presStyleIdx="2" presStyleCnt="5"/>
      <dgm:spPr/>
      <dgm:t>
        <a:bodyPr/>
        <a:lstStyle/>
        <a:p>
          <a:endParaRPr lang="en-US"/>
        </a:p>
      </dgm:t>
    </dgm:pt>
    <dgm:pt modelId="{B775E9FA-150B-4B98-9399-C8C5608F17EC}" type="pres">
      <dgm:prSet presAssocID="{1DC72BFB-F26B-48AA-808B-B52BB10E2823}" presName="vert1" presStyleCnt="0"/>
      <dgm:spPr/>
    </dgm:pt>
    <dgm:pt modelId="{5707818E-71C8-4DD1-AE1F-92EA634401F6}" type="pres">
      <dgm:prSet presAssocID="{F2D9B5A0-4883-44AA-9E0D-838360820164}" presName="thickLine" presStyleLbl="alignNode1" presStyleIdx="3" presStyleCnt="5"/>
      <dgm:spPr/>
    </dgm:pt>
    <dgm:pt modelId="{8D38B51A-B27C-4FF8-86DD-EFC41B6CEF78}" type="pres">
      <dgm:prSet presAssocID="{F2D9B5A0-4883-44AA-9E0D-838360820164}" presName="horz1" presStyleCnt="0"/>
      <dgm:spPr/>
    </dgm:pt>
    <dgm:pt modelId="{ED569CB7-E283-4BAF-A565-A89D60DE0008}" type="pres">
      <dgm:prSet presAssocID="{F2D9B5A0-4883-44AA-9E0D-838360820164}" presName="tx1" presStyleLbl="revTx" presStyleIdx="3" presStyleCnt="5"/>
      <dgm:spPr/>
      <dgm:t>
        <a:bodyPr/>
        <a:lstStyle/>
        <a:p>
          <a:endParaRPr lang="en-US"/>
        </a:p>
      </dgm:t>
    </dgm:pt>
    <dgm:pt modelId="{E9C3E35D-4FCB-4AD6-A62A-B22E5443BBCA}" type="pres">
      <dgm:prSet presAssocID="{F2D9B5A0-4883-44AA-9E0D-838360820164}" presName="vert1" presStyleCnt="0"/>
      <dgm:spPr/>
    </dgm:pt>
    <dgm:pt modelId="{AA6F09FB-8D28-46E9-9D2B-981981816F6B}" type="pres">
      <dgm:prSet presAssocID="{86EAC95E-97A8-4050-9A8E-43709FCEC0A7}" presName="thickLine" presStyleLbl="alignNode1" presStyleIdx="4" presStyleCnt="5"/>
      <dgm:spPr/>
    </dgm:pt>
    <dgm:pt modelId="{90200D83-EDF0-40FF-A7ED-489C131BE46A}" type="pres">
      <dgm:prSet presAssocID="{86EAC95E-97A8-4050-9A8E-43709FCEC0A7}" presName="horz1" presStyleCnt="0"/>
      <dgm:spPr/>
    </dgm:pt>
    <dgm:pt modelId="{069BE966-45F4-45E3-B227-BA0EF6F35226}" type="pres">
      <dgm:prSet presAssocID="{86EAC95E-97A8-4050-9A8E-43709FCEC0A7}" presName="tx1" presStyleLbl="revTx" presStyleIdx="4" presStyleCnt="5"/>
      <dgm:spPr/>
      <dgm:t>
        <a:bodyPr/>
        <a:lstStyle/>
        <a:p>
          <a:endParaRPr lang="en-US"/>
        </a:p>
      </dgm:t>
    </dgm:pt>
    <dgm:pt modelId="{BC6A5FF7-7411-4F98-9FB9-995CC581BBE2}" type="pres">
      <dgm:prSet presAssocID="{86EAC95E-97A8-4050-9A8E-43709FCEC0A7}" presName="vert1" presStyleCnt="0"/>
      <dgm:spPr/>
    </dgm:pt>
  </dgm:ptLst>
  <dgm:cxnLst>
    <dgm:cxn modelId="{9EEE9890-CE04-4A64-916D-4C5B27BED26A}" srcId="{16A8BC80-933B-47E0-84E2-A46B38A70D4F}" destId="{F2D9B5A0-4883-44AA-9E0D-838360820164}" srcOrd="3" destOrd="0" parTransId="{A41C344D-FD97-45BF-A97A-4E329840D286}" sibTransId="{63CE5EDE-8EE2-4CC1-B87B-7CF25AE36C22}"/>
    <dgm:cxn modelId="{0F6E6C9C-B77B-426C-A7B1-6FE8D45E4D68}" type="presOf" srcId="{16A8BC80-933B-47E0-84E2-A46B38A70D4F}" destId="{725E2A42-74A1-4DA5-A1FD-8074EFF9169E}" srcOrd="0" destOrd="0" presId="urn:microsoft.com/office/officeart/2008/layout/LinedList"/>
    <dgm:cxn modelId="{10A79DCF-CBD9-4857-86F9-B8557C693956}" type="presOf" srcId="{4D185FBF-3588-4466-B5C0-11FD99C1ED19}" destId="{F096CDB1-4BD4-4F8F-9FB6-ED3854B483F1}" srcOrd="0" destOrd="0" presId="urn:microsoft.com/office/officeart/2008/layout/LinedList"/>
    <dgm:cxn modelId="{3C37588A-EB77-4938-B22D-EEAE546002EE}" type="presOf" srcId="{403BAAA5-1309-4C53-B162-1C4564F4AE87}" destId="{DB006C73-7D13-400B-9F24-69C21520DE40}" srcOrd="0" destOrd="0" presId="urn:microsoft.com/office/officeart/2008/layout/LinedList"/>
    <dgm:cxn modelId="{E0B7F6B7-A8A4-4FC9-8F0C-A86FF0B085DA}" type="presOf" srcId="{1DC72BFB-F26B-48AA-808B-B52BB10E2823}" destId="{361672FE-6EFB-4F5C-9729-FB9615043EDA}" srcOrd="0" destOrd="0" presId="urn:microsoft.com/office/officeart/2008/layout/LinedList"/>
    <dgm:cxn modelId="{7783C563-5A11-40F8-952A-109B2B6BC169}" type="presOf" srcId="{86EAC95E-97A8-4050-9A8E-43709FCEC0A7}" destId="{069BE966-45F4-45E3-B227-BA0EF6F35226}" srcOrd="0" destOrd="0" presId="urn:microsoft.com/office/officeart/2008/layout/LinedList"/>
    <dgm:cxn modelId="{76505AD4-E2D4-4D21-8AA6-5229C1E69A55}" srcId="{16A8BC80-933B-47E0-84E2-A46B38A70D4F}" destId="{1DC72BFB-F26B-48AA-808B-B52BB10E2823}" srcOrd="2" destOrd="0" parTransId="{1225CEEB-28B4-48CE-A502-7BD292E96633}" sibTransId="{514830C2-55AE-479B-B6FA-FFD1E08E4D18}"/>
    <dgm:cxn modelId="{68E54240-2B43-4938-BD3B-5BC6EC8824C5}" srcId="{16A8BC80-933B-47E0-84E2-A46B38A70D4F}" destId="{86EAC95E-97A8-4050-9A8E-43709FCEC0A7}" srcOrd="4" destOrd="0" parTransId="{7463DC1E-CEC2-45D8-B1B5-77217521D289}" sibTransId="{B27FABD9-F142-44FD-BA4B-46DC983217D0}"/>
    <dgm:cxn modelId="{D272B944-8AC4-4100-BB4E-7B9A68AD1F4C}" srcId="{16A8BC80-933B-47E0-84E2-A46B38A70D4F}" destId="{4D185FBF-3588-4466-B5C0-11FD99C1ED19}" srcOrd="1" destOrd="0" parTransId="{E26C584A-457E-435D-9619-4792B630F475}" sibTransId="{7DDF8F07-2911-4C83-85C4-BD627E1A5F50}"/>
    <dgm:cxn modelId="{58DAC4CE-7E4F-4993-B8DF-15494A8ADFF9}" type="presOf" srcId="{F2D9B5A0-4883-44AA-9E0D-838360820164}" destId="{ED569CB7-E283-4BAF-A565-A89D60DE0008}" srcOrd="0" destOrd="0" presId="urn:microsoft.com/office/officeart/2008/layout/LinedList"/>
    <dgm:cxn modelId="{74747079-0821-4065-B2A4-4C1E8A8D4459}" srcId="{16A8BC80-933B-47E0-84E2-A46B38A70D4F}" destId="{403BAAA5-1309-4C53-B162-1C4564F4AE87}" srcOrd="0" destOrd="0" parTransId="{2E2040E2-709B-44C7-886E-A585088B66F2}" sibTransId="{32542696-9BDA-4F81-A2C3-4C56A37ECABD}"/>
    <dgm:cxn modelId="{BF6F5FFD-260B-4CEE-A969-6C1B5D45078A}" type="presParOf" srcId="{725E2A42-74A1-4DA5-A1FD-8074EFF9169E}" destId="{73F6D552-A6D7-44B9-AC41-6360EE38ECD3}" srcOrd="0" destOrd="0" presId="urn:microsoft.com/office/officeart/2008/layout/LinedList"/>
    <dgm:cxn modelId="{04AA8BA5-6DE3-47B8-BC51-C8FD948F1F66}" type="presParOf" srcId="{725E2A42-74A1-4DA5-A1FD-8074EFF9169E}" destId="{9CD081FC-0ECD-4A4F-8FAF-C2F28B6E5A0D}" srcOrd="1" destOrd="0" presId="urn:microsoft.com/office/officeart/2008/layout/LinedList"/>
    <dgm:cxn modelId="{76E0797D-8A38-4042-B160-5E8E2EFFE052}" type="presParOf" srcId="{9CD081FC-0ECD-4A4F-8FAF-C2F28B6E5A0D}" destId="{DB006C73-7D13-400B-9F24-69C21520DE40}" srcOrd="0" destOrd="0" presId="urn:microsoft.com/office/officeart/2008/layout/LinedList"/>
    <dgm:cxn modelId="{CC8D2B5F-056E-49EE-8E2C-7A66823824E3}" type="presParOf" srcId="{9CD081FC-0ECD-4A4F-8FAF-C2F28B6E5A0D}" destId="{CAFE7DD7-0A33-4E02-A4E4-44FEE543F406}" srcOrd="1" destOrd="0" presId="urn:microsoft.com/office/officeart/2008/layout/LinedList"/>
    <dgm:cxn modelId="{630F0A1B-9AAF-4418-8A77-D906DB0DC3A9}" type="presParOf" srcId="{725E2A42-74A1-4DA5-A1FD-8074EFF9169E}" destId="{A28F1728-F668-414B-8007-EE67624A1A8C}" srcOrd="2" destOrd="0" presId="urn:microsoft.com/office/officeart/2008/layout/LinedList"/>
    <dgm:cxn modelId="{0E64588F-021B-4080-A0BE-1B30474EDCAD}" type="presParOf" srcId="{725E2A42-74A1-4DA5-A1FD-8074EFF9169E}" destId="{59C39D53-C019-4E64-9E23-752F3D4A8C99}" srcOrd="3" destOrd="0" presId="urn:microsoft.com/office/officeart/2008/layout/LinedList"/>
    <dgm:cxn modelId="{7DDE255D-058F-4A73-945C-F5C1BDFDB1E9}" type="presParOf" srcId="{59C39D53-C019-4E64-9E23-752F3D4A8C99}" destId="{F096CDB1-4BD4-4F8F-9FB6-ED3854B483F1}" srcOrd="0" destOrd="0" presId="urn:microsoft.com/office/officeart/2008/layout/LinedList"/>
    <dgm:cxn modelId="{A270480A-4CE8-4AC5-BEA4-A903CBF9E0CB}" type="presParOf" srcId="{59C39D53-C019-4E64-9E23-752F3D4A8C99}" destId="{9CD308EF-415C-4C3A-8F00-AE495DE732C1}" srcOrd="1" destOrd="0" presId="urn:microsoft.com/office/officeart/2008/layout/LinedList"/>
    <dgm:cxn modelId="{6EA71A87-1E6D-4043-993D-A8EAB082E9E0}" type="presParOf" srcId="{725E2A42-74A1-4DA5-A1FD-8074EFF9169E}" destId="{D666654D-3F60-460A-9B43-7B63BA7DB63D}" srcOrd="4" destOrd="0" presId="urn:microsoft.com/office/officeart/2008/layout/LinedList"/>
    <dgm:cxn modelId="{60BDE230-902B-4874-8B12-5998956EFD73}" type="presParOf" srcId="{725E2A42-74A1-4DA5-A1FD-8074EFF9169E}" destId="{C6EF72B5-2760-423B-96EE-F76D2608B63F}" srcOrd="5" destOrd="0" presId="urn:microsoft.com/office/officeart/2008/layout/LinedList"/>
    <dgm:cxn modelId="{1DAFB670-64D0-4A7B-A11E-D83AA28FA7A9}" type="presParOf" srcId="{C6EF72B5-2760-423B-96EE-F76D2608B63F}" destId="{361672FE-6EFB-4F5C-9729-FB9615043EDA}" srcOrd="0" destOrd="0" presId="urn:microsoft.com/office/officeart/2008/layout/LinedList"/>
    <dgm:cxn modelId="{D3BB4CB8-3D67-4A1E-9BDF-EB609BBD62F5}" type="presParOf" srcId="{C6EF72B5-2760-423B-96EE-F76D2608B63F}" destId="{B775E9FA-150B-4B98-9399-C8C5608F17EC}" srcOrd="1" destOrd="0" presId="urn:microsoft.com/office/officeart/2008/layout/LinedList"/>
    <dgm:cxn modelId="{D851CF6C-EF9C-4F61-9A8F-776B23EA4D67}" type="presParOf" srcId="{725E2A42-74A1-4DA5-A1FD-8074EFF9169E}" destId="{5707818E-71C8-4DD1-AE1F-92EA634401F6}" srcOrd="6" destOrd="0" presId="urn:microsoft.com/office/officeart/2008/layout/LinedList"/>
    <dgm:cxn modelId="{054C5274-E347-4AB1-96A0-351B7DA1A48D}" type="presParOf" srcId="{725E2A42-74A1-4DA5-A1FD-8074EFF9169E}" destId="{8D38B51A-B27C-4FF8-86DD-EFC41B6CEF78}" srcOrd="7" destOrd="0" presId="urn:microsoft.com/office/officeart/2008/layout/LinedList"/>
    <dgm:cxn modelId="{3F8243BE-461C-4A7D-9F91-AFCE582FD70C}" type="presParOf" srcId="{8D38B51A-B27C-4FF8-86DD-EFC41B6CEF78}" destId="{ED569CB7-E283-4BAF-A565-A89D60DE0008}" srcOrd="0" destOrd="0" presId="urn:microsoft.com/office/officeart/2008/layout/LinedList"/>
    <dgm:cxn modelId="{71333572-2A0F-46AC-BB67-D3996618BEA4}" type="presParOf" srcId="{8D38B51A-B27C-4FF8-86DD-EFC41B6CEF78}" destId="{E9C3E35D-4FCB-4AD6-A62A-B22E5443BBCA}" srcOrd="1" destOrd="0" presId="urn:microsoft.com/office/officeart/2008/layout/LinedList"/>
    <dgm:cxn modelId="{2CC36249-7A2E-4613-9A60-E211B1057DE5}" type="presParOf" srcId="{725E2A42-74A1-4DA5-A1FD-8074EFF9169E}" destId="{AA6F09FB-8D28-46E9-9D2B-981981816F6B}" srcOrd="8" destOrd="0" presId="urn:microsoft.com/office/officeart/2008/layout/LinedList"/>
    <dgm:cxn modelId="{DF32CCCB-8B65-420D-9E2F-823D98380174}" type="presParOf" srcId="{725E2A42-74A1-4DA5-A1FD-8074EFF9169E}" destId="{90200D83-EDF0-40FF-A7ED-489C131BE46A}" srcOrd="9" destOrd="0" presId="urn:microsoft.com/office/officeart/2008/layout/LinedList"/>
    <dgm:cxn modelId="{4A2B753E-ADD8-43A2-AFB9-BF7975614FBE}" type="presParOf" srcId="{90200D83-EDF0-40FF-A7ED-489C131BE46A}" destId="{069BE966-45F4-45E3-B227-BA0EF6F35226}" srcOrd="0" destOrd="0" presId="urn:microsoft.com/office/officeart/2008/layout/LinedList"/>
    <dgm:cxn modelId="{3495E329-CE18-4959-B9BE-4F9A6A07AB8C}" type="presParOf" srcId="{90200D83-EDF0-40FF-A7ED-489C131BE46A}" destId="{BC6A5FF7-7411-4F98-9FB9-995CC581BB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BD22B-301A-43BF-B13E-0A6CB7834661}">
      <dsp:nvSpPr>
        <dsp:cNvPr id="0" name=""/>
        <dsp:cNvSpPr/>
      </dsp:nvSpPr>
      <dsp:spPr>
        <a:xfrm>
          <a:off x="0" y="680"/>
          <a:ext cx="70599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1E00C-B7A4-4CDA-B3E3-A3B2471F1CAA}">
      <dsp:nvSpPr>
        <dsp:cNvPr id="0" name=""/>
        <dsp:cNvSpPr/>
      </dsp:nvSpPr>
      <dsp:spPr>
        <a:xfrm>
          <a:off x="0" y="680"/>
          <a:ext cx="7059934"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n-US" sz="3400" kern="1200">
              <a:solidFill>
                <a:srgbClr val="FFFF00"/>
              </a:solidFill>
            </a:rPr>
            <a:t>Healthcare access</a:t>
          </a:r>
        </a:p>
      </dsp:txBody>
      <dsp:txXfrm>
        <a:off x="0" y="680"/>
        <a:ext cx="7059934" cy="1114152"/>
      </dsp:txXfrm>
    </dsp:sp>
    <dsp:sp modelId="{CF88600D-00A6-495F-B042-372A34820589}">
      <dsp:nvSpPr>
        <dsp:cNvPr id="0" name=""/>
        <dsp:cNvSpPr/>
      </dsp:nvSpPr>
      <dsp:spPr>
        <a:xfrm>
          <a:off x="0" y="1114833"/>
          <a:ext cx="70599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45218-9008-48C7-B44C-25748A5B785C}">
      <dsp:nvSpPr>
        <dsp:cNvPr id="0" name=""/>
        <dsp:cNvSpPr/>
      </dsp:nvSpPr>
      <dsp:spPr>
        <a:xfrm>
          <a:off x="0" y="1114833"/>
          <a:ext cx="7059934"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n-US" sz="3400" kern="1200" dirty="0">
              <a:solidFill>
                <a:srgbClr val="FFFF00"/>
              </a:solidFill>
            </a:rPr>
            <a:t>Insurance, Income, housing disparities</a:t>
          </a:r>
        </a:p>
      </dsp:txBody>
      <dsp:txXfrm>
        <a:off x="0" y="1114833"/>
        <a:ext cx="7059934" cy="1114152"/>
      </dsp:txXfrm>
    </dsp:sp>
    <dsp:sp modelId="{9D9EAA63-914B-4282-B63D-BBBA9016DC1D}">
      <dsp:nvSpPr>
        <dsp:cNvPr id="0" name=""/>
        <dsp:cNvSpPr/>
      </dsp:nvSpPr>
      <dsp:spPr>
        <a:xfrm>
          <a:off x="0" y="2228986"/>
          <a:ext cx="70599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7DD82-B34E-44CF-9714-120DF72CBC76}">
      <dsp:nvSpPr>
        <dsp:cNvPr id="0" name=""/>
        <dsp:cNvSpPr/>
      </dsp:nvSpPr>
      <dsp:spPr>
        <a:xfrm>
          <a:off x="0" y="2228986"/>
          <a:ext cx="7059934"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n-US" sz="3400" kern="1200" dirty="0">
              <a:solidFill>
                <a:srgbClr val="FFFF00"/>
              </a:solidFill>
            </a:rPr>
            <a:t>Positive ethnic/HIV identity formation</a:t>
          </a:r>
        </a:p>
      </dsp:txBody>
      <dsp:txXfrm>
        <a:off x="0" y="2228986"/>
        <a:ext cx="7059934" cy="1114152"/>
      </dsp:txXfrm>
    </dsp:sp>
    <dsp:sp modelId="{6D2D8CAE-997F-4E95-A824-28DA48FC00C4}">
      <dsp:nvSpPr>
        <dsp:cNvPr id="0" name=""/>
        <dsp:cNvSpPr/>
      </dsp:nvSpPr>
      <dsp:spPr>
        <a:xfrm>
          <a:off x="0" y="3343138"/>
          <a:ext cx="70599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F7AA01-9062-41F2-8A4B-14DBB50A5C40}">
      <dsp:nvSpPr>
        <dsp:cNvPr id="0" name=""/>
        <dsp:cNvSpPr/>
      </dsp:nvSpPr>
      <dsp:spPr>
        <a:xfrm>
          <a:off x="0" y="3343138"/>
          <a:ext cx="7059934"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n-US" sz="3400" kern="1200" dirty="0">
              <a:solidFill>
                <a:srgbClr val="FFFF00"/>
              </a:solidFill>
            </a:rPr>
            <a:t>Less likely to “get” ART</a:t>
          </a:r>
        </a:p>
      </dsp:txBody>
      <dsp:txXfrm>
        <a:off x="0" y="3343138"/>
        <a:ext cx="7059934" cy="1114152"/>
      </dsp:txXfrm>
    </dsp:sp>
    <dsp:sp modelId="{3B750670-3A0D-4AC0-B0CB-C82B202AE169}">
      <dsp:nvSpPr>
        <dsp:cNvPr id="0" name=""/>
        <dsp:cNvSpPr/>
      </dsp:nvSpPr>
      <dsp:spPr>
        <a:xfrm>
          <a:off x="0" y="4457291"/>
          <a:ext cx="70599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C6432-1093-4982-A6E6-413B21CCD95B}">
      <dsp:nvSpPr>
        <dsp:cNvPr id="0" name=""/>
        <dsp:cNvSpPr/>
      </dsp:nvSpPr>
      <dsp:spPr>
        <a:xfrm>
          <a:off x="0" y="4457291"/>
          <a:ext cx="7059934"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n-US" sz="3400" kern="1200" dirty="0">
              <a:solidFill>
                <a:srgbClr val="FFFF00"/>
              </a:solidFill>
            </a:rPr>
            <a:t>Social capital </a:t>
          </a:r>
        </a:p>
      </dsp:txBody>
      <dsp:txXfrm>
        <a:off x="0" y="4457291"/>
        <a:ext cx="7059934" cy="1114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6D552-A6D7-44B9-AC41-6360EE38ECD3}">
      <dsp:nvSpPr>
        <dsp:cNvPr id="0" name=""/>
        <dsp:cNvSpPr/>
      </dsp:nvSpPr>
      <dsp:spPr>
        <a:xfrm>
          <a:off x="0" y="680"/>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06C73-7D13-400B-9F24-69C21520DE40}">
      <dsp:nvSpPr>
        <dsp:cNvPr id="0" name=""/>
        <dsp:cNvSpPr/>
      </dsp:nvSpPr>
      <dsp:spPr>
        <a:xfrm>
          <a:off x="0" y="680"/>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rgbClr val="FFFF00"/>
              </a:solidFill>
            </a:rPr>
            <a:t>Peer navigation, Patient reminders, Rapid test and treat options, Mobile medical teams, </a:t>
          </a:r>
          <a:r>
            <a:rPr lang="en-US" sz="2400" kern="1200" dirty="0" smtClean="0">
              <a:solidFill>
                <a:srgbClr val="FFFF00"/>
              </a:solidFill>
            </a:rPr>
            <a:t>Case </a:t>
          </a:r>
          <a:r>
            <a:rPr lang="en-US" sz="2400" kern="1200" dirty="0">
              <a:solidFill>
                <a:srgbClr val="FFFF00"/>
              </a:solidFill>
            </a:rPr>
            <a:t>manager interventions</a:t>
          </a:r>
        </a:p>
      </dsp:txBody>
      <dsp:txXfrm>
        <a:off x="0" y="680"/>
        <a:ext cx="6089650" cy="1114152"/>
      </dsp:txXfrm>
    </dsp:sp>
    <dsp:sp modelId="{A28F1728-F668-414B-8007-EE67624A1A8C}">
      <dsp:nvSpPr>
        <dsp:cNvPr id="0" name=""/>
        <dsp:cNvSpPr/>
      </dsp:nvSpPr>
      <dsp:spPr>
        <a:xfrm>
          <a:off x="0" y="1114833"/>
          <a:ext cx="6089650"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6CDB1-4BD4-4F8F-9FB6-ED3854B483F1}">
      <dsp:nvSpPr>
        <dsp:cNvPr id="0" name=""/>
        <dsp:cNvSpPr/>
      </dsp:nvSpPr>
      <dsp:spPr>
        <a:xfrm>
          <a:off x="0" y="1114833"/>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rgbClr val="FFFF00"/>
              </a:solidFill>
            </a:rPr>
            <a:t>Social interventions (housing, </a:t>
          </a:r>
          <a:r>
            <a:rPr lang="en-US" sz="2400" kern="1200" dirty="0" smtClean="0">
              <a:solidFill>
                <a:srgbClr val="FFFF00"/>
              </a:solidFill>
            </a:rPr>
            <a:t>food, </a:t>
          </a:r>
          <a:r>
            <a:rPr lang="en-US" sz="2400" kern="1200" dirty="0">
              <a:solidFill>
                <a:srgbClr val="FFFF00"/>
              </a:solidFill>
            </a:rPr>
            <a:t>employment, education)</a:t>
          </a:r>
        </a:p>
      </dsp:txBody>
      <dsp:txXfrm>
        <a:off x="0" y="1114833"/>
        <a:ext cx="6089650" cy="1114152"/>
      </dsp:txXfrm>
    </dsp:sp>
    <dsp:sp modelId="{D666654D-3F60-460A-9B43-7B63BA7DB63D}">
      <dsp:nvSpPr>
        <dsp:cNvPr id="0" name=""/>
        <dsp:cNvSpPr/>
      </dsp:nvSpPr>
      <dsp:spPr>
        <a:xfrm>
          <a:off x="0" y="2228986"/>
          <a:ext cx="608965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672FE-6EFB-4F5C-9729-FB9615043EDA}">
      <dsp:nvSpPr>
        <dsp:cNvPr id="0" name=""/>
        <dsp:cNvSpPr/>
      </dsp:nvSpPr>
      <dsp:spPr>
        <a:xfrm>
          <a:off x="0" y="2228986"/>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rgbClr val="FFFF00"/>
              </a:solidFill>
            </a:rPr>
            <a:t>General health initiatives – health is NOT just HIV</a:t>
          </a:r>
        </a:p>
      </dsp:txBody>
      <dsp:txXfrm>
        <a:off x="0" y="2228986"/>
        <a:ext cx="6089650" cy="1114152"/>
      </dsp:txXfrm>
    </dsp:sp>
    <dsp:sp modelId="{5707818E-71C8-4DD1-AE1F-92EA634401F6}">
      <dsp:nvSpPr>
        <dsp:cNvPr id="0" name=""/>
        <dsp:cNvSpPr/>
      </dsp:nvSpPr>
      <dsp:spPr>
        <a:xfrm>
          <a:off x="0" y="3343138"/>
          <a:ext cx="6089650"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69CB7-E283-4BAF-A565-A89D60DE0008}">
      <dsp:nvSpPr>
        <dsp:cNvPr id="0" name=""/>
        <dsp:cNvSpPr/>
      </dsp:nvSpPr>
      <dsp:spPr>
        <a:xfrm>
          <a:off x="0" y="3343138"/>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rgbClr val="FFFF00"/>
              </a:solidFill>
            </a:rPr>
            <a:t>Getting rid of anti-LGBT and HIV Criminalization Policies</a:t>
          </a:r>
        </a:p>
      </dsp:txBody>
      <dsp:txXfrm>
        <a:off x="0" y="3343138"/>
        <a:ext cx="6089650" cy="1114152"/>
      </dsp:txXfrm>
    </dsp:sp>
    <dsp:sp modelId="{AA6F09FB-8D28-46E9-9D2B-981981816F6B}">
      <dsp:nvSpPr>
        <dsp:cNvPr id="0" name=""/>
        <dsp:cNvSpPr/>
      </dsp:nvSpPr>
      <dsp:spPr>
        <a:xfrm>
          <a:off x="0" y="4457291"/>
          <a:ext cx="608965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BE966-45F4-45E3-B227-BA0EF6F35226}">
      <dsp:nvSpPr>
        <dsp:cNvPr id="0" name=""/>
        <dsp:cNvSpPr/>
      </dsp:nvSpPr>
      <dsp:spPr>
        <a:xfrm>
          <a:off x="0" y="4457291"/>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rgbClr val="FFFF00"/>
              </a:solidFill>
            </a:rPr>
            <a:t>Home grown community interventions</a:t>
          </a:r>
        </a:p>
      </dsp:txBody>
      <dsp:txXfrm>
        <a:off x="0" y="4457291"/>
        <a:ext cx="6089650" cy="11141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78209-5A58-485B-98A1-754B47FBF397}" type="datetimeFigureOut">
              <a:rPr lang="en-US" smtClean="0"/>
              <a:t>7/26/2018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78F60-ECFA-462B-99E5-D2F64C1DF84B}" type="slidenum">
              <a:rPr lang="en-US" smtClean="0"/>
              <a:t>‹#›</a:t>
            </a:fld>
            <a:endParaRPr lang="en-US"/>
          </a:p>
        </p:txBody>
      </p:sp>
    </p:spTree>
    <p:extLst>
      <p:ext uri="{BB962C8B-B14F-4D97-AF65-F5344CB8AC3E}">
        <p14:creationId xmlns:p14="http://schemas.microsoft.com/office/powerpoint/2010/main" val="114113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6854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4F3EB9-9345-4DD2-970F-9D22A0F85A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CFBAC68-8816-4D1E-B4D8-CFD39110F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78B64C-E46F-4AF7-8F5C-94F7A4B352B1}"/>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5" name="Footer Placeholder 4">
            <a:extLst>
              <a:ext uri="{FF2B5EF4-FFF2-40B4-BE49-F238E27FC236}">
                <a16:creationId xmlns="" xmlns:a16="http://schemas.microsoft.com/office/drawing/2014/main" id="{5777FE2B-D8F7-4FF2-A88E-18A049A4C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87002B-2F5F-49FF-A42C-F7B2E3EB9A2E}"/>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118116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017DAA-168D-444F-B9A3-30D74C28A5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475AF17-B604-4A25-8975-6BEE1D571E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0A238B-1A55-46BD-8D88-032D727DADD6}"/>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5" name="Footer Placeholder 4">
            <a:extLst>
              <a:ext uri="{FF2B5EF4-FFF2-40B4-BE49-F238E27FC236}">
                <a16:creationId xmlns="" xmlns:a16="http://schemas.microsoft.com/office/drawing/2014/main" id="{4569C749-B1A9-45C3-B42D-043E5EDC5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52ED9FA-82B1-4CEC-A08A-E387C5549A84}"/>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864088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AE11657-3149-4D57-9195-7EE47F2FC8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823DD55-C5C9-4B88-960E-9D96041508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DA2C381-62F2-48D1-9A5A-30D99A330540}"/>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5" name="Footer Placeholder 4">
            <a:extLst>
              <a:ext uri="{FF2B5EF4-FFF2-40B4-BE49-F238E27FC236}">
                <a16:creationId xmlns="" xmlns:a16="http://schemas.microsoft.com/office/drawing/2014/main" id="{2D394337-73C2-4B4A-AD48-6E75A0292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D08C53A-63D4-4A2C-A4B0-9FB313A1D031}"/>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148131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732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E15AAA-15E7-4114-AEFA-3BC750ABCC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2AFCDA-D682-4371-9C65-2C27BF3EFF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CE79A7-F273-42AD-9188-2996A9866E1B}"/>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5" name="Footer Placeholder 4">
            <a:extLst>
              <a:ext uri="{FF2B5EF4-FFF2-40B4-BE49-F238E27FC236}">
                <a16:creationId xmlns="" xmlns:a16="http://schemas.microsoft.com/office/drawing/2014/main" id="{737EDCBB-E17C-419E-87C0-D842A16BC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7796AB-748B-4EBF-9E35-0C8878AA850D}"/>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92810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5BEA9A-35D7-4C15-972F-DDBCC687CC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11CA9EE-821A-490E-A3BE-320E4BEB12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BD643D8-1DAA-4ECF-AD66-E7DA4F2E01BA}"/>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5" name="Footer Placeholder 4">
            <a:extLst>
              <a:ext uri="{FF2B5EF4-FFF2-40B4-BE49-F238E27FC236}">
                <a16:creationId xmlns="" xmlns:a16="http://schemas.microsoft.com/office/drawing/2014/main" id="{39B0C178-4692-4305-A3D9-25F87D51E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52F7462-0350-4C48-91E2-49D09DD49764}"/>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366642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D27054-BD4B-4AFD-AF55-F216C1825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DC0A25-89BD-4839-8CE7-44C1763BE6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6C252C4-8A8C-4171-8794-04A50F8E93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44B305F-4021-4CAC-AD04-789A7A365FAE}"/>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6" name="Footer Placeholder 5">
            <a:extLst>
              <a:ext uri="{FF2B5EF4-FFF2-40B4-BE49-F238E27FC236}">
                <a16:creationId xmlns="" xmlns:a16="http://schemas.microsoft.com/office/drawing/2014/main" id="{21F36EEF-5D46-406E-A443-029416B1E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B759396-C8D0-41DB-A95C-D1206A7A0935}"/>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2195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82728-576B-4D2D-B4E3-057653054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23649DF-B5E2-48EA-93D1-C153D090A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43DBEBB-2EE1-43CA-8470-040C96D485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6CBDC49-C86D-4D49-B17E-597D790C8F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5B296B5-A1D8-4023-902B-C5FF435C9C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939DAAA-A19F-4B56-811A-036AF80DF1DF}"/>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8" name="Footer Placeholder 7">
            <a:extLst>
              <a:ext uri="{FF2B5EF4-FFF2-40B4-BE49-F238E27FC236}">
                <a16:creationId xmlns="" xmlns:a16="http://schemas.microsoft.com/office/drawing/2014/main" id="{6D1F9E3A-A692-4607-8F44-AA87CE13F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C66C960-12D1-4AEF-B22E-B29D31266977}"/>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184663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23C4D-9AA9-4658-B77C-97AE7F8A4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530CC12-3609-48AC-9C16-11E1E173D87B}"/>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4" name="Footer Placeholder 3">
            <a:extLst>
              <a:ext uri="{FF2B5EF4-FFF2-40B4-BE49-F238E27FC236}">
                <a16:creationId xmlns="" xmlns:a16="http://schemas.microsoft.com/office/drawing/2014/main" id="{802D95ED-CCD9-47F5-AFEE-EA2F9B32EE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A1F2731-C64F-4537-848E-AAC5D308D8CD}"/>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119673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9DB1963-929A-4069-A95F-AA5BDA20909D}"/>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3" name="Footer Placeholder 2">
            <a:extLst>
              <a:ext uri="{FF2B5EF4-FFF2-40B4-BE49-F238E27FC236}">
                <a16:creationId xmlns="" xmlns:a16="http://schemas.microsoft.com/office/drawing/2014/main" id="{28B5C42C-1F60-4EC6-B92A-4DDBF4CBB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A2614C5-F88C-429C-8547-AEAC3D6A2DA6}"/>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8407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490AA-A30C-4CAF-8ED9-F6C2F1148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5B68F8-E1B9-48D1-B03E-1BBB67EA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6C948B8-EB01-4354-BDA5-5D24DCBF2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2B547ED-E018-4DA2-A857-17CDB73CFAC6}"/>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6" name="Footer Placeholder 5">
            <a:extLst>
              <a:ext uri="{FF2B5EF4-FFF2-40B4-BE49-F238E27FC236}">
                <a16:creationId xmlns="" xmlns:a16="http://schemas.microsoft.com/office/drawing/2014/main" id="{613BC92B-CFD8-44B4-B4D2-851A85AC2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654C7C3-CFF9-4A31-94B7-63CA3CD7D98D}"/>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288809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12E47-A620-4C4F-B5A5-7F3D3E247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6431A8D-4482-405C-A739-4734660B9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B18C132-B6BF-4057-9848-E647B299B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97FD811-B251-4CE1-AB8D-D1042559ADB6}"/>
              </a:ext>
            </a:extLst>
          </p:cNvPr>
          <p:cNvSpPr>
            <a:spLocks noGrp="1"/>
          </p:cNvSpPr>
          <p:nvPr>
            <p:ph type="dt" sz="half" idx="10"/>
          </p:nvPr>
        </p:nvSpPr>
        <p:spPr/>
        <p:txBody>
          <a:bodyPr/>
          <a:lstStyle/>
          <a:p>
            <a:fld id="{23E6BB17-3F66-499B-9195-FEAE26A64618}" type="datetimeFigureOut">
              <a:rPr lang="en-US" smtClean="0"/>
              <a:t>7/26/2018</a:t>
            </a:fld>
            <a:endParaRPr lang="en-US"/>
          </a:p>
        </p:txBody>
      </p:sp>
      <p:sp>
        <p:nvSpPr>
          <p:cNvPr id="6" name="Footer Placeholder 5">
            <a:extLst>
              <a:ext uri="{FF2B5EF4-FFF2-40B4-BE49-F238E27FC236}">
                <a16:creationId xmlns="" xmlns:a16="http://schemas.microsoft.com/office/drawing/2014/main" id="{0E75A94F-1BE8-4D4D-BFCA-EE3E8145C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28AC508-0BB7-4B16-A55D-9A99C994CE21}"/>
              </a:ext>
            </a:extLst>
          </p:cNvPr>
          <p:cNvSpPr>
            <a:spLocks noGrp="1"/>
          </p:cNvSpPr>
          <p:nvPr>
            <p:ph type="sldNum" sz="quarter" idx="12"/>
          </p:nvPr>
        </p:nvSpPr>
        <p:spPr/>
        <p:txBody>
          <a:bodyPr/>
          <a:lstStyle/>
          <a:p>
            <a:fld id="{75D2C616-1345-45BD-B7DE-B97BCBAA6D8E}" type="slidenum">
              <a:rPr lang="en-US" smtClean="0"/>
              <a:t>‹#›</a:t>
            </a:fld>
            <a:endParaRPr lang="en-US"/>
          </a:p>
        </p:txBody>
      </p:sp>
    </p:spTree>
    <p:extLst>
      <p:ext uri="{BB962C8B-B14F-4D97-AF65-F5344CB8AC3E}">
        <p14:creationId xmlns:p14="http://schemas.microsoft.com/office/powerpoint/2010/main" val="416385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2D37AC1-9291-4C13-8D4B-2F2CA45C3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16BEFD5-F495-4D46-A404-C2F953D6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522B63-4C87-4E61-9CE4-8B68B6B88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6BB17-3F66-499B-9195-FEAE26A64618}" type="datetimeFigureOut">
              <a:rPr lang="en-US" smtClean="0"/>
              <a:t>7/26/2018</a:t>
            </a:fld>
            <a:endParaRPr lang="en-US"/>
          </a:p>
        </p:txBody>
      </p:sp>
      <p:sp>
        <p:nvSpPr>
          <p:cNvPr id="5" name="Footer Placeholder 4">
            <a:extLst>
              <a:ext uri="{FF2B5EF4-FFF2-40B4-BE49-F238E27FC236}">
                <a16:creationId xmlns="" xmlns:a16="http://schemas.microsoft.com/office/drawing/2014/main" id="{B2458610-6984-48D2-A870-89CCF4321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2D82F63-7DC1-4574-996D-0F1628C2D0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2C616-1345-45BD-B7DE-B97BCBAA6D8E}" type="slidenum">
              <a:rPr lang="en-US" smtClean="0"/>
              <a:t>‹#›</a:t>
            </a:fld>
            <a:endParaRPr lang="en-US"/>
          </a:p>
        </p:txBody>
      </p:sp>
    </p:spTree>
    <p:extLst>
      <p:ext uri="{BB962C8B-B14F-4D97-AF65-F5344CB8AC3E}">
        <p14:creationId xmlns:p14="http://schemas.microsoft.com/office/powerpoint/2010/main" val="1260621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3" Type="http://schemas.openxmlformats.org/officeDocument/2006/relationships/image" Target="../media/image41.jpe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47" Type="http://schemas.openxmlformats.org/officeDocument/2006/relationships/image" Target="../media/image85.png"/><Relationship Id="rId50" Type="http://schemas.openxmlformats.org/officeDocument/2006/relationships/image" Target="../media/image88.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 Id="rId46" Type="http://schemas.openxmlformats.org/officeDocument/2006/relationships/image" Target="../media/image84.png"/><Relationship Id="rId2" Type="http://schemas.openxmlformats.org/officeDocument/2006/relationships/image" Target="../media/image40.jpeg"/><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41"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png"/><Relationship Id="rId45" Type="http://schemas.openxmlformats.org/officeDocument/2006/relationships/image" Target="../media/image83.png"/><Relationship Id="rId53" Type="http://schemas.openxmlformats.org/officeDocument/2006/relationships/image" Target="../media/image91.png"/><Relationship Id="rId5" Type="http://schemas.openxmlformats.org/officeDocument/2006/relationships/image" Target="../media/image43.jpe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49" Type="http://schemas.openxmlformats.org/officeDocument/2006/relationships/image" Target="../media/image87.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4" Type="http://schemas.openxmlformats.org/officeDocument/2006/relationships/image" Target="../media/image82.png"/><Relationship Id="rId52" Type="http://schemas.openxmlformats.org/officeDocument/2006/relationships/image" Target="../media/image90.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86.png"/><Relationship Id="rId8" Type="http://schemas.openxmlformats.org/officeDocument/2006/relationships/image" Target="../media/image46.png"/><Relationship Id="rId51" Type="http://schemas.openxmlformats.org/officeDocument/2006/relationships/image" Target="../media/image89.png"/></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1A4730-FFD5-40ED-B559-91A1B166DC1D}"/>
              </a:ext>
            </a:extLst>
          </p:cNvPr>
          <p:cNvSpPr>
            <a:spLocks noGrp="1"/>
          </p:cNvSpPr>
          <p:nvPr>
            <p:ph type="ctrTitle"/>
          </p:nvPr>
        </p:nvSpPr>
        <p:spPr>
          <a:xfrm>
            <a:off x="1523999" y="1122363"/>
            <a:ext cx="9772073" cy="2387600"/>
          </a:xfrm>
        </p:spPr>
        <p:txBody>
          <a:bodyPr>
            <a:normAutofit fontScale="90000"/>
          </a:bodyPr>
          <a:lstStyle/>
          <a:p>
            <a:r>
              <a:rPr lang="en-US" dirty="0">
                <a:solidFill>
                  <a:srgbClr val="FFFF00"/>
                </a:solidFill>
              </a:rPr>
              <a:t>MAKING THE TREATMENT CASCADE WORK IN VULNERABLE AND KEY POPULATIONS</a:t>
            </a:r>
          </a:p>
        </p:txBody>
      </p:sp>
      <p:sp>
        <p:nvSpPr>
          <p:cNvPr id="3" name="Subtitle 2">
            <a:extLst>
              <a:ext uri="{FF2B5EF4-FFF2-40B4-BE49-F238E27FC236}">
                <a16:creationId xmlns="" xmlns:a16="http://schemas.microsoft.com/office/drawing/2014/main" id="{DCB7B6AC-2269-4F95-97EF-9A1034E76CC7}"/>
              </a:ext>
            </a:extLst>
          </p:cNvPr>
          <p:cNvSpPr>
            <a:spLocks noGrp="1"/>
          </p:cNvSpPr>
          <p:nvPr>
            <p:ph type="subTitle" idx="1"/>
          </p:nvPr>
        </p:nvSpPr>
        <p:spPr>
          <a:xfrm>
            <a:off x="1524000" y="4389438"/>
            <a:ext cx="9144000" cy="1655762"/>
          </a:xfrm>
        </p:spPr>
        <p:txBody>
          <a:bodyPr>
            <a:normAutofit fontScale="77500" lnSpcReduction="20000"/>
          </a:bodyPr>
          <a:lstStyle/>
          <a:p>
            <a:r>
              <a:rPr lang="en-US" dirty="0">
                <a:solidFill>
                  <a:srgbClr val="FFFF00"/>
                </a:solidFill>
              </a:rPr>
              <a:t>David Malebranche, MD, MPH</a:t>
            </a:r>
          </a:p>
          <a:p>
            <a:r>
              <a:rPr lang="en-US" dirty="0">
                <a:solidFill>
                  <a:srgbClr val="FFFF00"/>
                </a:solidFill>
              </a:rPr>
              <a:t>Associate Professor of Medicine</a:t>
            </a:r>
          </a:p>
          <a:p>
            <a:r>
              <a:rPr lang="en-US" dirty="0">
                <a:solidFill>
                  <a:srgbClr val="FFFF00"/>
                </a:solidFill>
              </a:rPr>
              <a:t>Morehouse School of Medicine</a:t>
            </a:r>
          </a:p>
          <a:p>
            <a:r>
              <a:rPr lang="en-US" dirty="0">
                <a:solidFill>
                  <a:srgbClr val="FFFF00"/>
                </a:solidFill>
              </a:rPr>
              <a:t>Atlanta, Georgia</a:t>
            </a:r>
          </a:p>
          <a:p>
            <a:r>
              <a:rPr lang="en-US" dirty="0">
                <a:solidFill>
                  <a:srgbClr val="FFFF00"/>
                </a:solidFill>
              </a:rPr>
              <a:t>United States of America</a:t>
            </a:r>
          </a:p>
        </p:txBody>
      </p:sp>
    </p:spTree>
    <p:extLst>
      <p:ext uri="{BB962C8B-B14F-4D97-AF65-F5344CB8AC3E}">
        <p14:creationId xmlns:p14="http://schemas.microsoft.com/office/powerpoint/2010/main" val="413195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405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D998ECB-7674-4F41-80F4-E5F6D545163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HIV Treatment Cascade</a:t>
            </a:r>
          </a:p>
        </p:txBody>
      </p:sp>
      <p:pic>
        <p:nvPicPr>
          <p:cNvPr id="5" name="Content Placeholder 4">
            <a:extLst>
              <a:ext uri="{FF2B5EF4-FFF2-40B4-BE49-F238E27FC236}">
                <a16:creationId xmlns="" xmlns:a16="http://schemas.microsoft.com/office/drawing/2014/main" id="{D52300E8-5271-49D5-9FEB-08C08DFEA1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585330"/>
            <a:ext cx="7188199" cy="3683951"/>
          </a:xfrm>
          <a:prstGeom prst="rect">
            <a:avLst/>
          </a:prstGeom>
        </p:spPr>
      </p:pic>
    </p:spTree>
    <p:extLst>
      <p:ext uri="{BB962C8B-B14F-4D97-AF65-F5344CB8AC3E}">
        <p14:creationId xmlns:p14="http://schemas.microsoft.com/office/powerpoint/2010/main" val="1247790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88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 xmlns:a16="http://schemas.microsoft.com/office/drawing/2014/main" id="{A0FB8537-3172-4027-A299-AE2EAE4CC7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651758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 xmlns:a16="http://schemas.microsoft.com/office/drawing/2014/main" id="{3E61634E-9B18-49D6-98EC-9D11EFA0D3AB}"/>
              </a:ext>
            </a:extLst>
          </p:cNvPr>
          <p:cNvPicPr>
            <a:picLocks noGrp="1" noChangeAspect="1"/>
          </p:cNvPicPr>
          <p:nvPr>
            <p:ph idx="1"/>
          </p:nvPr>
        </p:nvPicPr>
        <p:blipFill>
          <a:blip r:embed="rId2"/>
          <a:stretch>
            <a:fillRect/>
          </a:stretch>
        </p:blipFill>
        <p:spPr>
          <a:xfrm>
            <a:off x="643467" y="1329775"/>
            <a:ext cx="10905066" cy="4198450"/>
          </a:xfrm>
          <a:prstGeom prst="rect">
            <a:avLst/>
          </a:prstGeom>
        </p:spPr>
      </p:pic>
    </p:spTree>
    <p:extLst>
      <p:ext uri="{BB962C8B-B14F-4D97-AF65-F5344CB8AC3E}">
        <p14:creationId xmlns:p14="http://schemas.microsoft.com/office/powerpoint/2010/main" val="163954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878892E-3301-4081-825C-7886B8EDE8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185" y="485463"/>
            <a:ext cx="8826301" cy="5887073"/>
          </a:xfrm>
        </p:spPr>
      </p:pic>
    </p:spTree>
    <p:extLst>
      <p:ext uri="{BB962C8B-B14F-4D97-AF65-F5344CB8AC3E}">
        <p14:creationId xmlns:p14="http://schemas.microsoft.com/office/powerpoint/2010/main" val="352681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636329-0FF0-4B31-BA6D-065F055B1386}"/>
              </a:ext>
            </a:extLst>
          </p:cNvPr>
          <p:cNvSpPr>
            <a:spLocks noGrp="1"/>
          </p:cNvSpPr>
          <p:nvPr>
            <p:ph type="title"/>
          </p:nvPr>
        </p:nvSpPr>
        <p:spPr>
          <a:xfrm>
            <a:off x="838200" y="272427"/>
            <a:ext cx="10515600" cy="1149814"/>
          </a:xfrm>
        </p:spPr>
        <p:txBody>
          <a:bodyPr>
            <a:normAutofit/>
          </a:bodyPr>
          <a:lstStyle/>
          <a:p>
            <a:r>
              <a:rPr lang="en-US" sz="3600" dirty="0">
                <a:solidFill>
                  <a:srgbClr val="FFFF00"/>
                </a:solidFill>
              </a:rPr>
              <a:t>MSM Racial Disparities along the Treatment Cascade</a:t>
            </a:r>
          </a:p>
        </p:txBody>
      </p:sp>
      <p:pic>
        <p:nvPicPr>
          <p:cNvPr id="5" name="Content Placeholder 4">
            <a:extLst>
              <a:ext uri="{FF2B5EF4-FFF2-40B4-BE49-F238E27FC236}">
                <a16:creationId xmlns="" xmlns:a16="http://schemas.microsoft.com/office/drawing/2014/main" id="{FF3835CF-CE95-4417-B6FD-F769075A82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5735" y="1258530"/>
            <a:ext cx="11107198" cy="4493342"/>
          </a:xfrm>
        </p:spPr>
      </p:pic>
      <p:sp>
        <p:nvSpPr>
          <p:cNvPr id="3" name="TextBox 2">
            <a:extLst>
              <a:ext uri="{FF2B5EF4-FFF2-40B4-BE49-F238E27FC236}">
                <a16:creationId xmlns="" xmlns:a16="http://schemas.microsoft.com/office/drawing/2014/main" id="{F89487EA-5C61-41CD-823F-9F9851B42B6D}"/>
              </a:ext>
            </a:extLst>
          </p:cNvPr>
          <p:cNvSpPr txBox="1"/>
          <p:nvPr/>
        </p:nvSpPr>
        <p:spPr>
          <a:xfrm>
            <a:off x="8977664" y="6216241"/>
            <a:ext cx="2608976" cy="369332"/>
          </a:xfrm>
          <a:prstGeom prst="rect">
            <a:avLst/>
          </a:prstGeom>
          <a:noFill/>
        </p:spPr>
        <p:txBody>
          <a:bodyPr wrap="square" rtlCol="0">
            <a:spAutoFit/>
          </a:bodyPr>
          <a:lstStyle/>
          <a:p>
            <a:r>
              <a:rPr lang="en-US" dirty="0">
                <a:solidFill>
                  <a:srgbClr val="FFFF00"/>
                </a:solidFill>
              </a:rPr>
              <a:t>Rosenberg et al., 2014</a:t>
            </a:r>
          </a:p>
        </p:txBody>
      </p:sp>
    </p:spTree>
    <p:extLst>
      <p:ext uri="{BB962C8B-B14F-4D97-AF65-F5344CB8AC3E}">
        <p14:creationId xmlns:p14="http://schemas.microsoft.com/office/powerpoint/2010/main" val="340077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BE95D989-81FA-4BAD-9AD5-E46CEDA91B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3E90944-4F7F-4CFD-A2B9-6C47E5007A93}"/>
              </a:ext>
            </a:extLst>
          </p:cNvPr>
          <p:cNvSpPr>
            <a:spLocks noGrp="1"/>
          </p:cNvSpPr>
          <p:nvPr>
            <p:ph type="title"/>
          </p:nvPr>
        </p:nvSpPr>
        <p:spPr>
          <a:xfrm>
            <a:off x="838200" y="811161"/>
            <a:ext cx="3335594" cy="5403370"/>
          </a:xfrm>
        </p:spPr>
        <p:txBody>
          <a:bodyPr>
            <a:normAutofit/>
          </a:bodyPr>
          <a:lstStyle/>
          <a:p>
            <a:r>
              <a:rPr lang="en-US">
                <a:solidFill>
                  <a:srgbClr val="FFFFFF"/>
                </a:solidFill>
              </a:rPr>
              <a:t>Factors influencing viral suppression</a:t>
            </a:r>
          </a:p>
        </p:txBody>
      </p:sp>
      <p:sp>
        <p:nvSpPr>
          <p:cNvPr id="12" name="Rectangle 11">
            <a:extLst>
              <a:ext uri="{FF2B5EF4-FFF2-40B4-BE49-F238E27FC236}">
                <a16:creationId xmlns="" xmlns:a16="http://schemas.microsoft.com/office/drawing/2014/main" id="{156189E5-8A3E-4CFD-B71B-CCD0F8495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 xmlns:a16="http://schemas.microsoft.com/office/drawing/2014/main" id="{AC1F3A68-255F-456B-B690-6C9037152022}"/>
              </a:ext>
            </a:extLst>
          </p:cNvPr>
          <p:cNvGraphicFramePr>
            <a:graphicFrameLocks noGrp="1"/>
          </p:cNvGraphicFramePr>
          <p:nvPr>
            <p:ph idx="1"/>
            <p:extLst>
              <p:ext uri="{D42A27DB-BD31-4B8C-83A1-F6EECF244321}">
                <p14:modId xmlns:p14="http://schemas.microsoft.com/office/powerpoint/2010/main" val="1565234533"/>
              </p:ext>
            </p:extLst>
          </p:nvPr>
        </p:nvGraphicFramePr>
        <p:xfrm>
          <a:off x="5011993" y="642938"/>
          <a:ext cx="7059934"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 xmlns:a16="http://schemas.microsoft.com/office/drawing/2014/main" id="{87D5124B-F6A9-42A9-A145-496488A61A5C}"/>
              </a:ext>
            </a:extLst>
          </p:cNvPr>
          <p:cNvSpPr txBox="1"/>
          <p:nvPr/>
        </p:nvSpPr>
        <p:spPr>
          <a:xfrm>
            <a:off x="6138830" y="5993156"/>
            <a:ext cx="5709041" cy="646331"/>
          </a:xfrm>
          <a:prstGeom prst="rect">
            <a:avLst/>
          </a:prstGeom>
          <a:noFill/>
        </p:spPr>
        <p:txBody>
          <a:bodyPr wrap="square" rtlCol="0">
            <a:spAutoFit/>
          </a:bodyPr>
          <a:lstStyle/>
          <a:p>
            <a:r>
              <a:rPr lang="en-US" dirty="0">
                <a:solidFill>
                  <a:srgbClr val="FFFF00"/>
                </a:solidFill>
              </a:rPr>
              <a:t>(</a:t>
            </a:r>
            <a:r>
              <a:rPr lang="en-US" dirty="0" err="1">
                <a:solidFill>
                  <a:srgbClr val="FFFF00"/>
                </a:solidFill>
              </a:rPr>
              <a:t>Hussen</a:t>
            </a:r>
            <a:r>
              <a:rPr lang="en-US" dirty="0">
                <a:solidFill>
                  <a:srgbClr val="FFFF00"/>
                </a:solidFill>
              </a:rPr>
              <a:t> et al., 2018; Harper et al., 2013; Beer et al., 2014; </a:t>
            </a:r>
            <a:r>
              <a:rPr lang="en-US" dirty="0" err="1">
                <a:solidFill>
                  <a:srgbClr val="FFFF00"/>
                </a:solidFill>
              </a:rPr>
              <a:t>Hightow</a:t>
            </a:r>
            <a:r>
              <a:rPr lang="en-US" dirty="0">
                <a:solidFill>
                  <a:srgbClr val="FFFF00"/>
                </a:solidFill>
              </a:rPr>
              <a:t>-Weidman et al., 2017)</a:t>
            </a:r>
          </a:p>
        </p:txBody>
      </p:sp>
    </p:spTree>
    <p:extLst>
      <p:ext uri="{BB962C8B-B14F-4D97-AF65-F5344CB8AC3E}">
        <p14:creationId xmlns:p14="http://schemas.microsoft.com/office/powerpoint/2010/main" val="4085775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F4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 xmlns:a16="http://schemas.microsoft.com/office/drawing/2014/main" id="{F25BB5F0-D5B8-4E1B-AA17-9C245178D544}"/>
              </a:ext>
            </a:extLst>
          </p:cNvPr>
          <p:cNvPicPr>
            <a:picLocks noGrp="1" noChangeAspect="1"/>
          </p:cNvPicPr>
          <p:nvPr>
            <p:ph idx="1"/>
          </p:nvPr>
        </p:nvPicPr>
        <p:blipFill>
          <a:blip r:embed="rId2"/>
          <a:stretch>
            <a:fillRect/>
          </a:stretch>
        </p:blipFill>
        <p:spPr>
          <a:xfrm>
            <a:off x="3420134" y="643467"/>
            <a:ext cx="5351732" cy="5571066"/>
          </a:xfrm>
          <a:prstGeom prst="rect">
            <a:avLst/>
          </a:prstGeom>
        </p:spPr>
      </p:pic>
    </p:spTree>
    <p:extLst>
      <p:ext uri="{BB962C8B-B14F-4D97-AF65-F5344CB8AC3E}">
        <p14:creationId xmlns:p14="http://schemas.microsoft.com/office/powerpoint/2010/main" val="258317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4A95C0-8A9F-4840-BC59-F9A94570F1D3}"/>
              </a:ext>
            </a:extLst>
          </p:cNvPr>
          <p:cNvPicPr>
            <a:picLocks noChangeAspect="1"/>
          </p:cNvPicPr>
          <p:nvPr/>
        </p:nvPicPr>
        <p:blipFill>
          <a:blip r:embed="rId2"/>
          <a:stretch>
            <a:fillRect/>
          </a:stretch>
        </p:blipFill>
        <p:spPr>
          <a:xfrm>
            <a:off x="1865746" y="213461"/>
            <a:ext cx="8139020" cy="6279414"/>
          </a:xfrm>
          <a:prstGeom prst="rect">
            <a:avLst/>
          </a:prstGeom>
        </p:spPr>
      </p:pic>
    </p:spTree>
    <p:extLst>
      <p:ext uri="{BB962C8B-B14F-4D97-AF65-F5344CB8AC3E}">
        <p14:creationId xmlns:p14="http://schemas.microsoft.com/office/powerpoint/2010/main" val="3786785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EF67DC68-360C-475A-8375-FBF463600E91}"/>
              </a:ext>
            </a:extLst>
          </p:cNvPr>
          <p:cNvSpPr txBox="1"/>
          <p:nvPr/>
        </p:nvSpPr>
        <p:spPr>
          <a:xfrm>
            <a:off x="6594764" y="6300586"/>
            <a:ext cx="3038763" cy="369332"/>
          </a:xfrm>
          <a:prstGeom prst="rect">
            <a:avLst/>
          </a:prstGeom>
          <a:noFill/>
        </p:spPr>
        <p:txBody>
          <a:bodyPr wrap="square" rtlCol="0">
            <a:spAutoFit/>
          </a:bodyPr>
          <a:lstStyle/>
          <a:p>
            <a:r>
              <a:rPr lang="en-US" dirty="0">
                <a:solidFill>
                  <a:srgbClr val="FFFF00"/>
                </a:solidFill>
              </a:rPr>
              <a:t>HIV Justice Network, 2016</a:t>
            </a:r>
          </a:p>
        </p:txBody>
      </p:sp>
      <p:pic>
        <p:nvPicPr>
          <p:cNvPr id="5" name="Picture 4">
            <a:extLst>
              <a:ext uri="{FF2B5EF4-FFF2-40B4-BE49-F238E27FC236}">
                <a16:creationId xmlns="" xmlns:a16="http://schemas.microsoft.com/office/drawing/2014/main" id="{A2FC8F76-8D2F-4C00-A80C-6FDB44F706DB}"/>
              </a:ext>
            </a:extLst>
          </p:cNvPr>
          <p:cNvPicPr>
            <a:picLocks noChangeAspect="1"/>
          </p:cNvPicPr>
          <p:nvPr/>
        </p:nvPicPr>
        <p:blipFill>
          <a:blip r:embed="rId2"/>
          <a:stretch>
            <a:fillRect/>
          </a:stretch>
        </p:blipFill>
        <p:spPr>
          <a:xfrm>
            <a:off x="1819507" y="188082"/>
            <a:ext cx="8552985" cy="6040546"/>
          </a:xfrm>
          <a:prstGeom prst="rect">
            <a:avLst/>
          </a:prstGeom>
        </p:spPr>
      </p:pic>
    </p:spTree>
    <p:extLst>
      <p:ext uri="{BB962C8B-B14F-4D97-AF65-F5344CB8AC3E}">
        <p14:creationId xmlns:p14="http://schemas.microsoft.com/office/powerpoint/2010/main" val="215712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092825-480D-4668-8FD6-BEC3D0D61428}"/>
              </a:ext>
            </a:extLst>
          </p:cNvPr>
          <p:cNvSpPr>
            <a:spLocks noGrp="1"/>
          </p:cNvSpPr>
          <p:nvPr>
            <p:ph type="title"/>
          </p:nvPr>
        </p:nvSpPr>
        <p:spPr/>
        <p:txBody>
          <a:bodyPr/>
          <a:lstStyle/>
          <a:p>
            <a:r>
              <a:rPr lang="en-US" dirty="0">
                <a:solidFill>
                  <a:srgbClr val="FFFF00"/>
                </a:solidFill>
              </a:rPr>
              <a:t>Discrimination in Health Care</a:t>
            </a:r>
          </a:p>
        </p:txBody>
      </p:sp>
      <p:sp>
        <p:nvSpPr>
          <p:cNvPr id="3" name="Content Placeholder 2">
            <a:extLst>
              <a:ext uri="{FF2B5EF4-FFF2-40B4-BE49-F238E27FC236}">
                <a16:creationId xmlns="" xmlns:a16="http://schemas.microsoft.com/office/drawing/2014/main" id="{15E33C4A-7DBA-4235-A687-53D6FD537322}"/>
              </a:ext>
            </a:extLst>
          </p:cNvPr>
          <p:cNvSpPr>
            <a:spLocks noGrp="1"/>
          </p:cNvSpPr>
          <p:nvPr>
            <p:ph idx="1"/>
          </p:nvPr>
        </p:nvSpPr>
        <p:spPr>
          <a:xfrm>
            <a:off x="838199" y="1825625"/>
            <a:ext cx="10975109" cy="4351338"/>
          </a:xfrm>
        </p:spPr>
        <p:txBody>
          <a:bodyPr/>
          <a:lstStyle/>
          <a:p>
            <a:r>
              <a:rPr lang="en-US" dirty="0">
                <a:solidFill>
                  <a:srgbClr val="FFFF00"/>
                </a:solidFill>
              </a:rPr>
              <a:t>HIV stigma exists in medial clinics</a:t>
            </a:r>
          </a:p>
          <a:p>
            <a:pPr lvl="1"/>
            <a:r>
              <a:rPr lang="en-US" dirty="0">
                <a:solidFill>
                  <a:srgbClr val="FFFF00"/>
                </a:solidFill>
              </a:rPr>
              <a:t>China, Latin America &amp; the Caribbean</a:t>
            </a:r>
          </a:p>
          <a:p>
            <a:r>
              <a:rPr lang="en-US" dirty="0">
                <a:solidFill>
                  <a:srgbClr val="FFFF00"/>
                </a:solidFill>
              </a:rPr>
              <a:t>Fear of discrimination among MSM deters health care utilization in Nigeria and Swaziland</a:t>
            </a:r>
          </a:p>
          <a:p>
            <a:r>
              <a:rPr lang="en-US" dirty="0">
                <a:solidFill>
                  <a:srgbClr val="FFFF00"/>
                </a:solidFill>
              </a:rPr>
              <a:t>Challenges with confidence with MSM sexual health counseling in Kenya</a:t>
            </a:r>
          </a:p>
          <a:p>
            <a:r>
              <a:rPr lang="en-US" dirty="0">
                <a:solidFill>
                  <a:srgbClr val="FFFF00"/>
                </a:solidFill>
              </a:rPr>
              <a:t>In the United States</a:t>
            </a:r>
          </a:p>
          <a:p>
            <a:pPr lvl="1"/>
            <a:r>
              <a:rPr lang="en-US" dirty="0">
                <a:solidFill>
                  <a:srgbClr val="FFFF00"/>
                </a:solidFill>
              </a:rPr>
              <a:t>Racial differences in providers’ communication styles about adherence</a:t>
            </a:r>
          </a:p>
          <a:p>
            <a:pPr lvl="1"/>
            <a:r>
              <a:rPr lang="en-US" dirty="0">
                <a:solidFill>
                  <a:srgbClr val="FFFF00"/>
                </a:solidFill>
              </a:rPr>
              <a:t>Non-white patients receive ART less, are less adherent, have lower viral suppression rates, and have higher rates of distrust than white patients</a:t>
            </a:r>
          </a:p>
          <a:p>
            <a:pPr lvl="1"/>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p:txBody>
      </p:sp>
      <p:sp>
        <p:nvSpPr>
          <p:cNvPr id="4" name="TextBox 3">
            <a:extLst>
              <a:ext uri="{FF2B5EF4-FFF2-40B4-BE49-F238E27FC236}">
                <a16:creationId xmlns="" xmlns:a16="http://schemas.microsoft.com/office/drawing/2014/main" id="{D480EB31-AC95-45B2-95D4-E83FBBA0A077}"/>
              </a:ext>
            </a:extLst>
          </p:cNvPr>
          <p:cNvSpPr txBox="1"/>
          <p:nvPr/>
        </p:nvSpPr>
        <p:spPr>
          <a:xfrm>
            <a:off x="2668118" y="5988734"/>
            <a:ext cx="9319491" cy="646331"/>
          </a:xfrm>
          <a:prstGeom prst="rect">
            <a:avLst/>
          </a:prstGeom>
          <a:noFill/>
        </p:spPr>
        <p:txBody>
          <a:bodyPr wrap="square" rtlCol="0">
            <a:spAutoFit/>
          </a:bodyPr>
          <a:lstStyle/>
          <a:p>
            <a:r>
              <a:rPr lang="en-US" dirty="0">
                <a:solidFill>
                  <a:srgbClr val="FFFF00"/>
                </a:solidFill>
              </a:rPr>
              <a:t>(Laws et al., 2014; Gaston et al., 2013; Li et al., 2007; Cloete et al., 2008; </a:t>
            </a:r>
            <a:r>
              <a:rPr lang="en-US" dirty="0" err="1">
                <a:solidFill>
                  <a:srgbClr val="FFFF00"/>
                </a:solidFill>
              </a:rPr>
              <a:t>Taegtmeyer</a:t>
            </a:r>
            <a:r>
              <a:rPr lang="en-US" dirty="0">
                <a:solidFill>
                  <a:srgbClr val="FFFF00"/>
                </a:solidFill>
              </a:rPr>
              <a:t> et al., 2013; </a:t>
            </a:r>
            <a:r>
              <a:rPr lang="en-US" dirty="0" err="1">
                <a:solidFill>
                  <a:srgbClr val="FFFF00"/>
                </a:solidFill>
              </a:rPr>
              <a:t>Charurat</a:t>
            </a:r>
            <a:r>
              <a:rPr lang="en-US" dirty="0">
                <a:solidFill>
                  <a:srgbClr val="FFFF00"/>
                </a:solidFill>
              </a:rPr>
              <a:t> et al., 2015; </a:t>
            </a:r>
            <a:r>
              <a:rPr lang="en-US" dirty="0" err="1">
                <a:solidFill>
                  <a:srgbClr val="FFFF00"/>
                </a:solidFill>
              </a:rPr>
              <a:t>Pineirua</a:t>
            </a:r>
            <a:r>
              <a:rPr lang="en-US" dirty="0">
                <a:solidFill>
                  <a:srgbClr val="FFFF00"/>
                </a:solidFill>
              </a:rPr>
              <a:t> et al., 2015)</a:t>
            </a:r>
          </a:p>
        </p:txBody>
      </p:sp>
    </p:spTree>
    <p:extLst>
      <p:ext uri="{BB962C8B-B14F-4D97-AF65-F5344CB8AC3E}">
        <p14:creationId xmlns:p14="http://schemas.microsoft.com/office/powerpoint/2010/main" val="222518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dirty="0">
                <a:solidFill>
                  <a:srgbClr val="FFFF00"/>
                </a:solidFill>
                <a:latin typeface="Roboto"/>
                <a:ea typeface="Roboto"/>
                <a:cs typeface="Roboto"/>
                <a:sym typeface="Roboto"/>
              </a:rPr>
              <a:t>AIDS2020ForAll.org</a:t>
            </a:r>
            <a:endParaRPr dirty="0">
              <a:solidFill>
                <a:srgbClr val="FFFF00"/>
              </a:solidFill>
              <a:latin typeface="Roboto"/>
              <a:ea typeface="Roboto"/>
              <a:cs typeface="Roboto"/>
              <a:sym typeface="Roboto"/>
            </a:endParaRPr>
          </a:p>
        </p:txBody>
      </p:sp>
      <p:sp>
        <p:nvSpPr>
          <p:cNvPr id="55" name="Google Shape;55;p13"/>
          <p:cNvSpPr txBox="1">
            <a:spLocks noGrp="1"/>
          </p:cNvSpPr>
          <p:nvPr>
            <p:ph type="body" idx="1"/>
          </p:nvPr>
        </p:nvSpPr>
        <p:spPr>
          <a:xfrm>
            <a:off x="415600" y="1536633"/>
            <a:ext cx="11360800" cy="4940800"/>
          </a:xfrm>
          <a:prstGeom prst="rect">
            <a:avLst/>
          </a:prstGeom>
        </p:spPr>
        <p:txBody>
          <a:bodyPr spcFirstLastPara="1" vert="horz" wrap="square" lIns="121900" tIns="121900" rIns="121900" bIns="121900" rtlCol="0" anchor="t" anchorCtr="0">
            <a:noAutofit/>
          </a:bodyPr>
          <a:lstStyle/>
          <a:p>
            <a:pPr marL="0" indent="0">
              <a:buNone/>
            </a:pPr>
            <a:r>
              <a:rPr lang="en" dirty="0">
                <a:solidFill>
                  <a:srgbClr val="FFFF00"/>
                </a:solidFill>
                <a:latin typeface="Roboto"/>
                <a:ea typeface="Roboto"/>
                <a:cs typeface="Roboto"/>
                <a:sym typeface="Roboto"/>
              </a:rPr>
              <a:t>#AIDS2020ForAll</a:t>
            </a:r>
            <a:r>
              <a:rPr lang="en" dirty="0">
                <a:solidFill>
                  <a:srgbClr val="FF0000"/>
                </a:solidFill>
                <a:latin typeface="Roboto"/>
                <a:ea typeface="Roboto"/>
                <a:cs typeface="Roboto"/>
                <a:sym typeface="Roboto"/>
              </a:rPr>
              <a:t> </a:t>
            </a:r>
            <a:r>
              <a:rPr lang="en" dirty="0">
                <a:solidFill>
                  <a:srgbClr val="FFFF00"/>
                </a:solidFill>
                <a:latin typeface="Roboto"/>
                <a:ea typeface="Roboto"/>
                <a:cs typeface="Roboto"/>
                <a:sym typeface="Roboto"/>
              </a:rPr>
              <a:t>is a movement of advocates and networks working in the US and globally to ensure that the next International AIDS Conference (IAC) is accessible to those who want to come and most need to be there -- especially the communities most impacted by the global epidemic. </a:t>
            </a:r>
            <a:endParaRPr dirty="0">
              <a:solidFill>
                <a:srgbClr val="FFFF00"/>
              </a:solidFill>
              <a:latin typeface="Roboto"/>
              <a:ea typeface="Roboto"/>
              <a:cs typeface="Roboto"/>
              <a:sym typeface="Roboto"/>
            </a:endParaRPr>
          </a:p>
          <a:p>
            <a:pPr marL="0" indent="0">
              <a:buNone/>
            </a:pPr>
            <a:endParaRPr dirty="0">
              <a:solidFill>
                <a:srgbClr val="FFFF00"/>
              </a:solidFill>
              <a:latin typeface="Roboto"/>
              <a:ea typeface="Roboto"/>
              <a:cs typeface="Roboto"/>
              <a:sym typeface="Roboto"/>
            </a:endParaRPr>
          </a:p>
          <a:p>
            <a:pPr marL="0" indent="0">
              <a:buNone/>
            </a:pPr>
            <a:r>
              <a:rPr lang="en" dirty="0">
                <a:solidFill>
                  <a:srgbClr val="FFFF00"/>
                </a:solidFill>
                <a:latin typeface="Roboto"/>
                <a:ea typeface="Roboto"/>
                <a:cs typeface="Roboto"/>
                <a:sym typeface="Roboto"/>
              </a:rPr>
              <a:t>The International AIDS Society has made a decision to host the next IAC in San Francisco. This is unacceptable.</a:t>
            </a:r>
            <a:endParaRPr dirty="0">
              <a:solidFill>
                <a:srgbClr val="FFFF00"/>
              </a:solidFill>
              <a:latin typeface="Roboto"/>
              <a:ea typeface="Roboto"/>
              <a:cs typeface="Roboto"/>
              <a:sym typeface="Roboto"/>
            </a:endParaRPr>
          </a:p>
          <a:p>
            <a:pPr>
              <a:buClr>
                <a:schemeClr val="dk1"/>
              </a:buClr>
              <a:buFont typeface="Roboto"/>
              <a:buChar char="●"/>
            </a:pPr>
            <a:r>
              <a:rPr lang="en" dirty="0">
                <a:solidFill>
                  <a:srgbClr val="FFFF00"/>
                </a:solidFill>
                <a:latin typeface="Roboto"/>
                <a:ea typeface="Roboto"/>
                <a:cs typeface="Roboto"/>
                <a:sym typeface="Roboto"/>
              </a:rPr>
              <a:t>The U.S. is unsafe</a:t>
            </a:r>
            <a:endParaRPr dirty="0">
              <a:solidFill>
                <a:srgbClr val="FFFF00"/>
              </a:solidFill>
              <a:latin typeface="Roboto"/>
              <a:ea typeface="Roboto"/>
              <a:cs typeface="Roboto"/>
              <a:sym typeface="Roboto"/>
            </a:endParaRPr>
          </a:p>
          <a:p>
            <a:pPr>
              <a:buClr>
                <a:schemeClr val="dk1"/>
              </a:buClr>
              <a:buFont typeface="Roboto"/>
              <a:buChar char="●"/>
            </a:pPr>
            <a:r>
              <a:rPr lang="en" dirty="0">
                <a:solidFill>
                  <a:srgbClr val="FFFF00"/>
                </a:solidFill>
                <a:latin typeface="Roboto"/>
                <a:ea typeface="Roboto"/>
                <a:cs typeface="Roboto"/>
                <a:sym typeface="Roboto"/>
              </a:rPr>
              <a:t>Communities most impacted by the epidemic (sex workers, people who use drugs) will be unable to obtain visas.</a:t>
            </a:r>
            <a:endParaRPr dirty="0">
              <a:solidFill>
                <a:srgbClr val="FFFF00"/>
              </a:solidFill>
              <a:latin typeface="Roboto"/>
              <a:ea typeface="Roboto"/>
              <a:cs typeface="Roboto"/>
              <a:sym typeface="Roboto"/>
            </a:endParaRPr>
          </a:p>
          <a:p>
            <a:pPr indent="0">
              <a:buNone/>
            </a:pPr>
            <a:endParaRPr dirty="0">
              <a:solidFill>
                <a:schemeClr val="dk1"/>
              </a:solidFill>
              <a:latin typeface="Roboto"/>
              <a:ea typeface="Roboto"/>
              <a:cs typeface="Roboto"/>
              <a:sym typeface="Roboto"/>
            </a:endParaRPr>
          </a:p>
          <a:p>
            <a:pPr marL="0" indent="0">
              <a:buNone/>
            </a:pPr>
            <a:r>
              <a:rPr lang="en" b="1" dirty="0">
                <a:solidFill>
                  <a:srgbClr val="FFFF00"/>
                </a:solidFill>
                <a:latin typeface="Roboto"/>
                <a:ea typeface="Roboto"/>
                <a:cs typeface="Roboto"/>
                <a:sym typeface="Roboto"/>
              </a:rPr>
              <a:t>IAS must move the conference.</a:t>
            </a:r>
            <a:endParaRPr b="1" dirty="0">
              <a:solidFill>
                <a:srgbClr val="FFFF00"/>
              </a:solidFill>
              <a:latin typeface="Roboto"/>
              <a:ea typeface="Roboto"/>
              <a:cs typeface="Roboto"/>
              <a:sym typeface="Roboto"/>
            </a:endParaRPr>
          </a:p>
          <a:p>
            <a:pPr marL="0" indent="0">
              <a:buNone/>
            </a:pPr>
            <a:endParaRPr dirty="0"/>
          </a:p>
          <a:p>
            <a:pPr marL="0" indent="0">
              <a:spcBef>
                <a:spcPts val="2133"/>
              </a:spcBef>
              <a:spcAft>
                <a:spcPts val="2133"/>
              </a:spcAft>
              <a:buNone/>
            </a:pPr>
            <a:endParaRPr dirty="0"/>
          </a:p>
        </p:txBody>
      </p:sp>
    </p:spTree>
    <p:extLst>
      <p:ext uri="{BB962C8B-B14F-4D97-AF65-F5344CB8AC3E}">
        <p14:creationId xmlns:p14="http://schemas.microsoft.com/office/powerpoint/2010/main" val="2581743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8">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875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3FF345D-8D81-4137-A014-ACE4E70F63F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smtClean="0">
                <a:solidFill>
                  <a:srgbClr val="FFFFFF"/>
                </a:solidFill>
                <a:latin typeface="+mj-lt"/>
                <a:ea typeface="+mj-ea"/>
                <a:cs typeface="+mj-cs"/>
              </a:rPr>
              <a:t>Examining the Treatment Cascade</a:t>
            </a:r>
            <a:endParaRPr lang="en-US" sz="2600" kern="1200" dirty="0">
              <a:solidFill>
                <a:srgbClr val="FFFFFF"/>
              </a:solidFill>
              <a:latin typeface="+mj-lt"/>
              <a:ea typeface="+mj-ea"/>
              <a:cs typeface="+mj-cs"/>
            </a:endParaRPr>
          </a:p>
        </p:txBody>
      </p:sp>
      <p:pic>
        <p:nvPicPr>
          <p:cNvPr id="27" name="Content Placeholder 3">
            <a:extLst>
              <a:ext uri="{FF2B5EF4-FFF2-40B4-BE49-F238E27FC236}">
                <a16:creationId xmlns="" xmlns:a16="http://schemas.microsoft.com/office/drawing/2014/main" id="{0E5E16F0-2A45-4B69-BB5B-31FACE0115DE}"/>
              </a:ext>
            </a:extLst>
          </p:cNvPr>
          <p:cNvPicPr>
            <a:picLocks noGrp="1" noChangeAspect="1"/>
          </p:cNvPicPr>
          <p:nvPr>
            <p:ph idx="1"/>
          </p:nvPr>
        </p:nvPicPr>
        <p:blipFill rotWithShape="1">
          <a:blip r:embed="rId2"/>
          <a:srcRect/>
          <a:stretch/>
        </p:blipFill>
        <p:spPr>
          <a:xfrm>
            <a:off x="4038600" y="1405625"/>
            <a:ext cx="7188199" cy="4043361"/>
          </a:xfrm>
          <a:prstGeom prst="rect">
            <a:avLst/>
          </a:prstGeom>
        </p:spPr>
      </p:pic>
    </p:spTree>
    <p:extLst>
      <p:ext uri="{BB962C8B-B14F-4D97-AF65-F5344CB8AC3E}">
        <p14:creationId xmlns:p14="http://schemas.microsoft.com/office/powerpoint/2010/main" val="395429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385A591-FFEE-4552-9BBC-5D9738E15E06}"/>
              </a:ext>
            </a:extLst>
          </p:cNvPr>
          <p:cNvPicPr>
            <a:picLocks noChangeAspect="1"/>
          </p:cNvPicPr>
          <p:nvPr/>
        </p:nvPicPr>
        <p:blipFill>
          <a:blip r:embed="rId2"/>
          <a:stretch>
            <a:fillRect/>
          </a:stretch>
        </p:blipFill>
        <p:spPr>
          <a:xfrm>
            <a:off x="705204" y="253267"/>
            <a:ext cx="3048000" cy="2047875"/>
          </a:xfrm>
          <a:prstGeom prst="rect">
            <a:avLst/>
          </a:prstGeom>
        </p:spPr>
      </p:pic>
      <p:pic>
        <p:nvPicPr>
          <p:cNvPr id="5" name="Picture 4">
            <a:extLst>
              <a:ext uri="{FF2B5EF4-FFF2-40B4-BE49-F238E27FC236}">
                <a16:creationId xmlns="" xmlns:a16="http://schemas.microsoft.com/office/drawing/2014/main" id="{FB8CBE1E-9431-44F8-B1CF-AA47FCD1E0A4}"/>
              </a:ext>
            </a:extLst>
          </p:cNvPr>
          <p:cNvPicPr>
            <a:picLocks noChangeAspect="1"/>
          </p:cNvPicPr>
          <p:nvPr/>
        </p:nvPicPr>
        <p:blipFill>
          <a:blip r:embed="rId3"/>
          <a:stretch>
            <a:fillRect/>
          </a:stretch>
        </p:blipFill>
        <p:spPr>
          <a:xfrm>
            <a:off x="4027641" y="87420"/>
            <a:ext cx="5181600" cy="3022600"/>
          </a:xfrm>
          <a:prstGeom prst="rect">
            <a:avLst/>
          </a:prstGeom>
        </p:spPr>
      </p:pic>
      <p:pic>
        <p:nvPicPr>
          <p:cNvPr id="6" name="Picture 5">
            <a:extLst>
              <a:ext uri="{FF2B5EF4-FFF2-40B4-BE49-F238E27FC236}">
                <a16:creationId xmlns="" xmlns:a16="http://schemas.microsoft.com/office/drawing/2014/main" id="{476D169B-2C47-45C6-AAAF-F8148A5A0CDC}"/>
              </a:ext>
            </a:extLst>
          </p:cNvPr>
          <p:cNvPicPr>
            <a:picLocks noChangeAspect="1"/>
          </p:cNvPicPr>
          <p:nvPr/>
        </p:nvPicPr>
        <p:blipFill>
          <a:blip r:embed="rId4"/>
          <a:stretch>
            <a:fillRect/>
          </a:stretch>
        </p:blipFill>
        <p:spPr>
          <a:xfrm>
            <a:off x="9230099" y="936506"/>
            <a:ext cx="2672576" cy="1778237"/>
          </a:xfrm>
          <a:prstGeom prst="rect">
            <a:avLst/>
          </a:prstGeom>
        </p:spPr>
      </p:pic>
      <p:pic>
        <p:nvPicPr>
          <p:cNvPr id="7" name="Picture 6">
            <a:extLst>
              <a:ext uri="{FF2B5EF4-FFF2-40B4-BE49-F238E27FC236}">
                <a16:creationId xmlns="" xmlns:a16="http://schemas.microsoft.com/office/drawing/2014/main" id="{A237AA6C-6F01-4A92-B32E-5DEB6D011D22}"/>
              </a:ext>
            </a:extLst>
          </p:cNvPr>
          <p:cNvPicPr>
            <a:picLocks noChangeAspect="1"/>
          </p:cNvPicPr>
          <p:nvPr/>
        </p:nvPicPr>
        <p:blipFill>
          <a:blip r:embed="rId5"/>
          <a:stretch>
            <a:fillRect/>
          </a:stretch>
        </p:blipFill>
        <p:spPr>
          <a:xfrm>
            <a:off x="7792017" y="3244957"/>
            <a:ext cx="3959451" cy="2227191"/>
          </a:xfrm>
          <a:prstGeom prst="rect">
            <a:avLst/>
          </a:prstGeom>
        </p:spPr>
      </p:pic>
      <p:pic>
        <p:nvPicPr>
          <p:cNvPr id="8" name="Picture 7">
            <a:extLst>
              <a:ext uri="{FF2B5EF4-FFF2-40B4-BE49-F238E27FC236}">
                <a16:creationId xmlns="" xmlns:a16="http://schemas.microsoft.com/office/drawing/2014/main" id="{CFEFC1BE-11A6-4246-ABD2-94EBBD43DB06}"/>
              </a:ext>
            </a:extLst>
          </p:cNvPr>
          <p:cNvPicPr>
            <a:picLocks noChangeAspect="1"/>
          </p:cNvPicPr>
          <p:nvPr/>
        </p:nvPicPr>
        <p:blipFill>
          <a:blip r:embed="rId6"/>
          <a:stretch>
            <a:fillRect/>
          </a:stretch>
        </p:blipFill>
        <p:spPr>
          <a:xfrm>
            <a:off x="289325" y="2570330"/>
            <a:ext cx="5181600" cy="2690681"/>
          </a:xfrm>
          <a:prstGeom prst="rect">
            <a:avLst/>
          </a:prstGeom>
        </p:spPr>
      </p:pic>
      <p:pic>
        <p:nvPicPr>
          <p:cNvPr id="9" name="Picture 8">
            <a:extLst>
              <a:ext uri="{FF2B5EF4-FFF2-40B4-BE49-F238E27FC236}">
                <a16:creationId xmlns="" xmlns:a16="http://schemas.microsoft.com/office/drawing/2014/main" id="{1702349F-8CDF-4348-8FBB-6AC433CE3089}"/>
              </a:ext>
            </a:extLst>
          </p:cNvPr>
          <p:cNvPicPr>
            <a:picLocks noChangeAspect="1"/>
          </p:cNvPicPr>
          <p:nvPr/>
        </p:nvPicPr>
        <p:blipFill>
          <a:blip r:embed="rId7"/>
          <a:stretch>
            <a:fillRect/>
          </a:stretch>
        </p:blipFill>
        <p:spPr>
          <a:xfrm>
            <a:off x="3481889" y="5563998"/>
            <a:ext cx="4933977" cy="1070941"/>
          </a:xfrm>
          <a:prstGeom prst="rect">
            <a:avLst/>
          </a:prstGeom>
        </p:spPr>
      </p:pic>
    </p:spTree>
    <p:extLst>
      <p:ext uri="{BB962C8B-B14F-4D97-AF65-F5344CB8AC3E}">
        <p14:creationId xmlns:p14="http://schemas.microsoft.com/office/powerpoint/2010/main" val="1470194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BE95D989-81FA-4BAD-9AD5-E46CEDA91B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506E0099-E991-4653-ADA1-9F5033E9D583}"/>
              </a:ext>
            </a:extLst>
          </p:cNvPr>
          <p:cNvSpPr>
            <a:spLocks noGrp="1"/>
          </p:cNvSpPr>
          <p:nvPr>
            <p:ph type="title"/>
          </p:nvPr>
        </p:nvSpPr>
        <p:spPr>
          <a:xfrm>
            <a:off x="838200" y="811161"/>
            <a:ext cx="3335594" cy="5403370"/>
          </a:xfrm>
        </p:spPr>
        <p:txBody>
          <a:bodyPr>
            <a:normAutofit/>
          </a:bodyPr>
          <a:lstStyle/>
          <a:p>
            <a:r>
              <a:rPr lang="en-US">
                <a:solidFill>
                  <a:srgbClr val="FFFFFF"/>
                </a:solidFill>
              </a:rPr>
              <a:t>Solutions???</a:t>
            </a:r>
          </a:p>
        </p:txBody>
      </p:sp>
      <p:sp>
        <p:nvSpPr>
          <p:cNvPr id="12" name="Rectangle 11">
            <a:extLst>
              <a:ext uri="{FF2B5EF4-FFF2-40B4-BE49-F238E27FC236}">
                <a16:creationId xmlns="" xmlns:a16="http://schemas.microsoft.com/office/drawing/2014/main" id="{156189E5-8A3E-4CFD-B71B-CCD0F8495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 xmlns:a16="http://schemas.microsoft.com/office/drawing/2014/main" id="{1E19127D-3740-4740-9843-2FBF56A90850}"/>
              </a:ext>
            </a:extLst>
          </p:cNvPr>
          <p:cNvGraphicFramePr>
            <a:graphicFrameLocks noGrp="1"/>
          </p:cNvGraphicFramePr>
          <p:nvPr>
            <p:ph idx="1"/>
            <p:extLst>
              <p:ext uri="{D42A27DB-BD31-4B8C-83A1-F6EECF244321}">
                <p14:modId xmlns:p14="http://schemas.microsoft.com/office/powerpoint/2010/main" val="3961826772"/>
              </p:ext>
            </p:extLst>
          </p:nvPr>
        </p:nvGraphicFramePr>
        <p:xfrm>
          <a:off x="5783262" y="642937"/>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1399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4">
            <a:extLst>
              <a:ext uri="{FF2B5EF4-FFF2-40B4-BE49-F238E27FC236}">
                <a16:creationId xmlns="" xmlns:a16="http://schemas.microsoft.com/office/drawing/2014/main" id="{FE904CF7-5079-4823-A021-CC733438C2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89"/>
          <a:stretch/>
        </p:blipFill>
        <p:spPr>
          <a:xfrm>
            <a:off x="20" y="10"/>
            <a:ext cx="4637226" cy="6857990"/>
          </a:xfrm>
          <a:prstGeom prst="rect">
            <a:avLst/>
          </a:prstGeom>
        </p:spPr>
      </p:pic>
      <p:sp>
        <p:nvSpPr>
          <p:cNvPr id="21" name="Rectangle 20">
            <a:extLst>
              <a:ext uri="{FF2B5EF4-FFF2-40B4-BE49-F238E27FC236}">
                <a16:creationId xmlns="" xmlns:a16="http://schemas.microsoft.com/office/drawing/2014/main" id="{B9951BD9-0868-4CDB-ACD6-9C4209B5E4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74BB1A5-02C7-47C2-A569-67F6F7765FC9}"/>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a:solidFill>
                  <a:schemeClr val="bg1"/>
                </a:solidFill>
              </a:rPr>
              <a:t>Community First… </a:t>
            </a:r>
          </a:p>
        </p:txBody>
      </p:sp>
      <p:sp>
        <p:nvSpPr>
          <p:cNvPr id="16" name="Content Placeholder 9">
            <a:extLst>
              <a:ext uri="{FF2B5EF4-FFF2-40B4-BE49-F238E27FC236}">
                <a16:creationId xmlns="" xmlns:a16="http://schemas.microsoft.com/office/drawing/2014/main" id="{8C5F9625-8C6D-41D6-A392-4294F8A41AA8}"/>
              </a:ext>
            </a:extLst>
          </p:cNvPr>
          <p:cNvSpPr>
            <a:spLocks noGrp="1"/>
          </p:cNvSpPr>
          <p:nvPr>
            <p:ph idx="1"/>
          </p:nvPr>
        </p:nvSpPr>
        <p:spPr>
          <a:xfrm>
            <a:off x="5277327" y="4156276"/>
            <a:ext cx="6274592" cy="2061645"/>
          </a:xfrm>
        </p:spPr>
        <p:txBody>
          <a:bodyPr vert="horz" lIns="91440" tIns="45720" rIns="91440" bIns="45720" rtlCol="0">
            <a:normAutofit/>
          </a:bodyPr>
          <a:lstStyle/>
          <a:p>
            <a:pPr marL="0" indent="0">
              <a:buNone/>
            </a:pPr>
            <a:r>
              <a:rPr lang="en-US" sz="2400">
                <a:solidFill>
                  <a:schemeClr val="bg1"/>
                </a:solidFill>
              </a:rPr>
              <a:t>HIV TESTING</a:t>
            </a:r>
          </a:p>
        </p:txBody>
      </p:sp>
    </p:spTree>
    <p:extLst>
      <p:ext uri="{BB962C8B-B14F-4D97-AF65-F5344CB8AC3E}">
        <p14:creationId xmlns:p14="http://schemas.microsoft.com/office/powerpoint/2010/main" val="2776312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048B70F-89E1-4FB4-B103-E45E2EA3F0AF}"/>
              </a:ext>
            </a:extLst>
          </p:cNvPr>
          <p:cNvPicPr>
            <a:picLocks noChangeAspect="1"/>
          </p:cNvPicPr>
          <p:nvPr/>
        </p:nvPicPr>
        <p:blipFill>
          <a:blip r:embed="rId2"/>
          <a:stretch>
            <a:fillRect/>
          </a:stretch>
        </p:blipFill>
        <p:spPr>
          <a:xfrm>
            <a:off x="1856563" y="1307520"/>
            <a:ext cx="8478873" cy="4694213"/>
          </a:xfrm>
          <a:prstGeom prst="rect">
            <a:avLst/>
          </a:prstGeom>
        </p:spPr>
      </p:pic>
      <p:sp>
        <p:nvSpPr>
          <p:cNvPr id="5" name="TextBox 4">
            <a:extLst>
              <a:ext uri="{FF2B5EF4-FFF2-40B4-BE49-F238E27FC236}">
                <a16:creationId xmlns="" xmlns:a16="http://schemas.microsoft.com/office/drawing/2014/main" id="{E08EC076-7CF6-405E-A763-339433A2B702}"/>
              </a:ext>
            </a:extLst>
          </p:cNvPr>
          <p:cNvSpPr txBox="1"/>
          <p:nvPr/>
        </p:nvSpPr>
        <p:spPr>
          <a:xfrm>
            <a:off x="9174018" y="6311900"/>
            <a:ext cx="2179782" cy="369332"/>
          </a:xfrm>
          <a:prstGeom prst="rect">
            <a:avLst/>
          </a:prstGeom>
          <a:noFill/>
        </p:spPr>
        <p:txBody>
          <a:bodyPr wrap="square" rtlCol="0">
            <a:spAutoFit/>
          </a:bodyPr>
          <a:lstStyle/>
          <a:p>
            <a:r>
              <a:rPr lang="en-US" dirty="0" err="1">
                <a:solidFill>
                  <a:srgbClr val="FFFF00"/>
                </a:solidFill>
              </a:rPr>
              <a:t>Karwa</a:t>
            </a:r>
            <a:r>
              <a:rPr lang="en-US" dirty="0">
                <a:solidFill>
                  <a:srgbClr val="FFFF00"/>
                </a:solidFill>
              </a:rPr>
              <a:t> et al., 2017</a:t>
            </a:r>
          </a:p>
        </p:txBody>
      </p:sp>
      <p:sp>
        <p:nvSpPr>
          <p:cNvPr id="6" name="TextBox 5">
            <a:extLst>
              <a:ext uri="{FF2B5EF4-FFF2-40B4-BE49-F238E27FC236}">
                <a16:creationId xmlns="" xmlns:a16="http://schemas.microsoft.com/office/drawing/2014/main" id="{1090415C-DD56-4DD1-83A2-38EF605BD35D}"/>
              </a:ext>
            </a:extLst>
          </p:cNvPr>
          <p:cNvSpPr txBox="1"/>
          <p:nvPr/>
        </p:nvSpPr>
        <p:spPr>
          <a:xfrm>
            <a:off x="454722" y="210240"/>
            <a:ext cx="3463636" cy="1015663"/>
          </a:xfrm>
          <a:prstGeom prst="rect">
            <a:avLst/>
          </a:prstGeom>
          <a:noFill/>
        </p:spPr>
        <p:txBody>
          <a:bodyPr wrap="square" rtlCol="0">
            <a:spAutoFit/>
          </a:bodyPr>
          <a:lstStyle/>
          <a:p>
            <a:r>
              <a:rPr lang="en-US" sz="6000" dirty="0">
                <a:solidFill>
                  <a:srgbClr val="FFFF00"/>
                </a:solidFill>
              </a:rPr>
              <a:t>LINKAGE</a:t>
            </a:r>
          </a:p>
        </p:txBody>
      </p:sp>
    </p:spTree>
    <p:extLst>
      <p:ext uri="{BB962C8B-B14F-4D97-AF65-F5344CB8AC3E}">
        <p14:creationId xmlns:p14="http://schemas.microsoft.com/office/powerpoint/2010/main" val="3377463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81699A3-B37D-439D-954C-AD7AC4D9B2AA}"/>
              </a:ext>
            </a:extLst>
          </p:cNvPr>
          <p:cNvPicPr>
            <a:picLocks noChangeAspect="1"/>
          </p:cNvPicPr>
          <p:nvPr/>
        </p:nvPicPr>
        <p:blipFill>
          <a:blip r:embed="rId2"/>
          <a:stretch>
            <a:fillRect/>
          </a:stretch>
        </p:blipFill>
        <p:spPr>
          <a:xfrm>
            <a:off x="5006346" y="290322"/>
            <a:ext cx="6689222" cy="2216308"/>
          </a:xfrm>
          <a:prstGeom prst="rect">
            <a:avLst/>
          </a:prstGeom>
        </p:spPr>
      </p:pic>
      <p:sp>
        <p:nvSpPr>
          <p:cNvPr id="3" name="Content Placeholder 2">
            <a:extLst>
              <a:ext uri="{FF2B5EF4-FFF2-40B4-BE49-F238E27FC236}">
                <a16:creationId xmlns="" xmlns:a16="http://schemas.microsoft.com/office/drawing/2014/main" id="{8C3CE9D4-1AE4-479E-99D1-8553F9488FF8}"/>
              </a:ext>
            </a:extLst>
          </p:cNvPr>
          <p:cNvSpPr>
            <a:spLocks noGrp="1"/>
          </p:cNvSpPr>
          <p:nvPr>
            <p:ph idx="1"/>
          </p:nvPr>
        </p:nvSpPr>
        <p:spPr>
          <a:xfrm>
            <a:off x="265050" y="235976"/>
            <a:ext cx="4415245" cy="1676604"/>
          </a:xfrm>
        </p:spPr>
        <p:txBody>
          <a:bodyPr>
            <a:normAutofit/>
          </a:bodyPr>
          <a:lstStyle/>
          <a:p>
            <a:pPr marL="0" indent="0">
              <a:buNone/>
            </a:pPr>
            <a:r>
              <a:rPr lang="en-US" sz="5400" dirty="0">
                <a:solidFill>
                  <a:srgbClr val="FFFF00"/>
                </a:solidFill>
              </a:rPr>
              <a:t>VIRAL SUPPRESSION</a:t>
            </a:r>
          </a:p>
        </p:txBody>
      </p:sp>
      <p:pic>
        <p:nvPicPr>
          <p:cNvPr id="4" name="Picture 3">
            <a:extLst>
              <a:ext uri="{FF2B5EF4-FFF2-40B4-BE49-F238E27FC236}">
                <a16:creationId xmlns="" xmlns:a16="http://schemas.microsoft.com/office/drawing/2014/main" id="{F70ABBF7-7DE5-4591-A0F5-D651E916A680}"/>
              </a:ext>
            </a:extLst>
          </p:cNvPr>
          <p:cNvPicPr>
            <a:picLocks noChangeAspect="1"/>
          </p:cNvPicPr>
          <p:nvPr/>
        </p:nvPicPr>
        <p:blipFill rotWithShape="1">
          <a:blip r:embed="rId3"/>
          <a:srcRect r="-2" b="8050"/>
          <a:stretch/>
        </p:blipFill>
        <p:spPr>
          <a:xfrm>
            <a:off x="267637" y="2561033"/>
            <a:ext cx="4412658" cy="4006645"/>
          </a:xfrm>
          <a:prstGeom prst="rect">
            <a:avLst/>
          </a:prstGeom>
          <a:effectLst/>
        </p:spPr>
      </p:pic>
      <p:pic>
        <p:nvPicPr>
          <p:cNvPr id="2" name="Picture 1">
            <a:extLst>
              <a:ext uri="{FF2B5EF4-FFF2-40B4-BE49-F238E27FC236}">
                <a16:creationId xmlns="" xmlns:a16="http://schemas.microsoft.com/office/drawing/2014/main" id="{5B7A9254-46E2-4497-A4BD-B93161579FC0}"/>
              </a:ext>
            </a:extLst>
          </p:cNvPr>
          <p:cNvPicPr>
            <a:picLocks noChangeAspect="1"/>
          </p:cNvPicPr>
          <p:nvPr/>
        </p:nvPicPr>
        <p:blipFill>
          <a:blip r:embed="rId4"/>
          <a:stretch>
            <a:fillRect/>
          </a:stretch>
        </p:blipFill>
        <p:spPr>
          <a:xfrm>
            <a:off x="6096000" y="3001399"/>
            <a:ext cx="5039702" cy="3359801"/>
          </a:xfrm>
          <a:prstGeom prst="rect">
            <a:avLst/>
          </a:prstGeom>
        </p:spPr>
      </p:pic>
    </p:spTree>
    <p:extLst>
      <p:ext uri="{BB962C8B-B14F-4D97-AF65-F5344CB8AC3E}">
        <p14:creationId xmlns:p14="http://schemas.microsoft.com/office/powerpoint/2010/main" val="237436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 xmlns:a16="http://schemas.microsoft.com/office/drawing/2014/main" id="{0FF7D462-A810-43E9-946C-7F740AF4D726}"/>
              </a:ext>
            </a:extLst>
          </p:cNvPr>
          <p:cNvPicPr>
            <a:picLocks noGrp="1" noChangeAspect="1"/>
          </p:cNvPicPr>
          <p:nvPr>
            <p:ph idx="1"/>
          </p:nvPr>
        </p:nvPicPr>
        <p:blipFill rotWithShape="1">
          <a:blip r:embed="rId2"/>
          <a:srcRect l="8453" r="6214" b="1"/>
          <a:stretch/>
        </p:blipFill>
        <p:spPr>
          <a:xfrm>
            <a:off x="20" y="10"/>
            <a:ext cx="12191980" cy="6857990"/>
          </a:xfrm>
          <a:prstGeom prst="rect">
            <a:avLst/>
          </a:prstGeom>
        </p:spPr>
      </p:pic>
      <p:sp>
        <p:nvSpPr>
          <p:cNvPr id="17" name="Rectangle 16">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C22253D-4453-460C-8AC6-59E592FAB5C7}"/>
              </a:ext>
            </a:extLst>
          </p:cNvPr>
          <p:cNvSpPr>
            <a:spLocks noGrp="1"/>
          </p:cNvSpPr>
          <p:nvPr>
            <p:ph type="title"/>
          </p:nvPr>
        </p:nvSpPr>
        <p:spPr>
          <a:xfrm>
            <a:off x="523875" y="5317240"/>
            <a:ext cx="11210925" cy="744836"/>
          </a:xfrm>
          <a:prstGeom prst="ellipse">
            <a:avLst/>
          </a:prstGeom>
        </p:spPr>
        <p:txBody>
          <a:bodyPr vert="horz" lIns="91440" tIns="45720" rIns="91440" bIns="45720" rtlCol="0" anchor="ctr">
            <a:normAutofit/>
          </a:bodyPr>
          <a:lstStyle/>
          <a:p>
            <a:pPr algn="ctr"/>
            <a:r>
              <a:rPr lang="en-US" sz="3100">
                <a:solidFill>
                  <a:schemeClr val="tx1">
                    <a:lumMod val="85000"/>
                    <a:lumOff val="15000"/>
                  </a:schemeClr>
                </a:solidFill>
              </a:rPr>
              <a:t>Be Vulnerable</a:t>
            </a:r>
          </a:p>
        </p:txBody>
      </p:sp>
      <p:cxnSp>
        <p:nvCxnSpPr>
          <p:cNvPr id="19" name="Straight Connector 18">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744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68539FB6-BFFE-42F7-AE7B-7DD8F22779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886" r="1" b="528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42909344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erson wearing a suit and tie&#10;&#10;Description generated with very high confidence">
            <a:extLst>
              <a:ext uri="{FF2B5EF4-FFF2-40B4-BE49-F238E27FC236}">
                <a16:creationId xmlns="" xmlns:a16="http://schemas.microsoft.com/office/drawing/2014/main" id="{DB3E81D3-20F3-46BE-B6AB-1C457E843FE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15661" y="56672"/>
            <a:ext cx="2032014" cy="1353321"/>
          </a:xfrm>
        </p:spPr>
      </p:pic>
      <p:pic>
        <p:nvPicPr>
          <p:cNvPr id="15" name="Picture 14" descr="A close up of a person smiling for the camera&#10;&#10;Description generated with very high confidence">
            <a:extLst>
              <a:ext uri="{FF2B5EF4-FFF2-40B4-BE49-F238E27FC236}">
                <a16:creationId xmlns="" xmlns:a16="http://schemas.microsoft.com/office/drawing/2014/main" id="{E549F0BF-DBEE-47E1-9637-01E214CCA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8" y="1640321"/>
            <a:ext cx="1933303" cy="1933303"/>
          </a:xfrm>
          <a:prstGeom prst="rect">
            <a:avLst/>
          </a:prstGeom>
        </p:spPr>
      </p:pic>
      <p:pic>
        <p:nvPicPr>
          <p:cNvPr id="17" name="Picture 16" descr="A person wearing glasses and smiling at the camera&#10;&#10;Description generated with very high confidence">
            <a:extLst>
              <a:ext uri="{FF2B5EF4-FFF2-40B4-BE49-F238E27FC236}">
                <a16:creationId xmlns="" xmlns:a16="http://schemas.microsoft.com/office/drawing/2014/main" id="{8495B423-9E5F-47BC-BBFB-21A2F9DC2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978" y="94484"/>
            <a:ext cx="1490918" cy="995158"/>
          </a:xfrm>
          <a:prstGeom prst="rect">
            <a:avLst/>
          </a:prstGeom>
        </p:spPr>
      </p:pic>
      <p:pic>
        <p:nvPicPr>
          <p:cNvPr id="19" name="Picture 18" descr="A person wearing a suit and tie&#10;&#10;Description generated with very high confidence">
            <a:extLst>
              <a:ext uri="{FF2B5EF4-FFF2-40B4-BE49-F238E27FC236}">
                <a16:creationId xmlns="" xmlns:a16="http://schemas.microsoft.com/office/drawing/2014/main" id="{2C6CD506-7A91-49FE-8BCA-D0E97967E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186" y="5154052"/>
            <a:ext cx="1571578" cy="1558178"/>
          </a:xfrm>
          <a:prstGeom prst="rect">
            <a:avLst/>
          </a:prstGeom>
        </p:spPr>
      </p:pic>
      <p:pic>
        <p:nvPicPr>
          <p:cNvPr id="21" name="Picture 20">
            <a:extLst>
              <a:ext uri="{FF2B5EF4-FFF2-40B4-BE49-F238E27FC236}">
                <a16:creationId xmlns="" xmlns:a16="http://schemas.microsoft.com/office/drawing/2014/main" id="{74122BFB-7AC2-4FB4-AE88-1D944D56AA3E}"/>
              </a:ext>
            </a:extLst>
          </p:cNvPr>
          <p:cNvPicPr>
            <a:picLocks noChangeAspect="1"/>
          </p:cNvPicPr>
          <p:nvPr/>
        </p:nvPicPr>
        <p:blipFill>
          <a:blip r:embed="rId6"/>
          <a:stretch>
            <a:fillRect/>
          </a:stretch>
        </p:blipFill>
        <p:spPr>
          <a:xfrm>
            <a:off x="1652263" y="1609959"/>
            <a:ext cx="1693608" cy="1693608"/>
          </a:xfrm>
          <a:prstGeom prst="rect">
            <a:avLst/>
          </a:prstGeom>
        </p:spPr>
      </p:pic>
      <p:pic>
        <p:nvPicPr>
          <p:cNvPr id="22" name="Picture 21">
            <a:extLst>
              <a:ext uri="{FF2B5EF4-FFF2-40B4-BE49-F238E27FC236}">
                <a16:creationId xmlns="" xmlns:a16="http://schemas.microsoft.com/office/drawing/2014/main" id="{9B3E5475-94A8-4599-8714-502FA0CF7C3E}"/>
              </a:ext>
            </a:extLst>
          </p:cNvPr>
          <p:cNvPicPr>
            <a:picLocks noChangeAspect="1"/>
          </p:cNvPicPr>
          <p:nvPr/>
        </p:nvPicPr>
        <p:blipFill>
          <a:blip r:embed="rId7"/>
          <a:stretch>
            <a:fillRect/>
          </a:stretch>
        </p:blipFill>
        <p:spPr>
          <a:xfrm>
            <a:off x="9885783" y="81422"/>
            <a:ext cx="1220579" cy="1630225"/>
          </a:xfrm>
          <a:prstGeom prst="rect">
            <a:avLst/>
          </a:prstGeom>
        </p:spPr>
      </p:pic>
      <p:pic>
        <p:nvPicPr>
          <p:cNvPr id="23" name="Picture 22">
            <a:extLst>
              <a:ext uri="{FF2B5EF4-FFF2-40B4-BE49-F238E27FC236}">
                <a16:creationId xmlns="" xmlns:a16="http://schemas.microsoft.com/office/drawing/2014/main" id="{D08D32F6-8724-4A9F-A82C-28B0E0659B16}"/>
              </a:ext>
            </a:extLst>
          </p:cNvPr>
          <p:cNvPicPr>
            <a:picLocks noChangeAspect="1"/>
          </p:cNvPicPr>
          <p:nvPr/>
        </p:nvPicPr>
        <p:blipFill>
          <a:blip r:embed="rId8"/>
          <a:stretch>
            <a:fillRect/>
          </a:stretch>
        </p:blipFill>
        <p:spPr>
          <a:xfrm>
            <a:off x="8828847" y="2543270"/>
            <a:ext cx="1663920" cy="2148157"/>
          </a:xfrm>
          <a:prstGeom prst="rect">
            <a:avLst/>
          </a:prstGeom>
        </p:spPr>
      </p:pic>
      <p:pic>
        <p:nvPicPr>
          <p:cNvPr id="24" name="Picture 23">
            <a:extLst>
              <a:ext uri="{FF2B5EF4-FFF2-40B4-BE49-F238E27FC236}">
                <a16:creationId xmlns="" xmlns:a16="http://schemas.microsoft.com/office/drawing/2014/main" id="{A059B449-EF5E-4D15-9DEE-C3D30C41F9BF}"/>
              </a:ext>
            </a:extLst>
          </p:cNvPr>
          <p:cNvPicPr>
            <a:picLocks noChangeAspect="1"/>
          </p:cNvPicPr>
          <p:nvPr/>
        </p:nvPicPr>
        <p:blipFill>
          <a:blip r:embed="rId9"/>
          <a:stretch>
            <a:fillRect/>
          </a:stretch>
        </p:blipFill>
        <p:spPr>
          <a:xfrm>
            <a:off x="6579695" y="1384400"/>
            <a:ext cx="2607643" cy="1737342"/>
          </a:xfrm>
          <a:prstGeom prst="rect">
            <a:avLst/>
          </a:prstGeom>
        </p:spPr>
      </p:pic>
      <p:pic>
        <p:nvPicPr>
          <p:cNvPr id="25" name="Picture 24">
            <a:extLst>
              <a:ext uri="{FF2B5EF4-FFF2-40B4-BE49-F238E27FC236}">
                <a16:creationId xmlns="" xmlns:a16="http://schemas.microsoft.com/office/drawing/2014/main" id="{3B901C58-9C79-4F99-84B3-92B22DF39907}"/>
              </a:ext>
            </a:extLst>
          </p:cNvPr>
          <p:cNvPicPr>
            <a:picLocks noChangeAspect="1"/>
          </p:cNvPicPr>
          <p:nvPr/>
        </p:nvPicPr>
        <p:blipFill>
          <a:blip r:embed="rId10"/>
          <a:stretch>
            <a:fillRect/>
          </a:stretch>
        </p:blipFill>
        <p:spPr>
          <a:xfrm>
            <a:off x="-1976" y="3257537"/>
            <a:ext cx="1976952" cy="1482714"/>
          </a:xfrm>
          <a:prstGeom prst="rect">
            <a:avLst/>
          </a:prstGeom>
        </p:spPr>
      </p:pic>
      <p:pic>
        <p:nvPicPr>
          <p:cNvPr id="28" name="Picture 27">
            <a:extLst>
              <a:ext uri="{FF2B5EF4-FFF2-40B4-BE49-F238E27FC236}">
                <a16:creationId xmlns="" xmlns:a16="http://schemas.microsoft.com/office/drawing/2014/main" id="{45B356A4-5005-4AC1-80F1-C44052A0BC10}"/>
              </a:ext>
            </a:extLst>
          </p:cNvPr>
          <p:cNvPicPr>
            <a:picLocks noChangeAspect="1"/>
          </p:cNvPicPr>
          <p:nvPr/>
        </p:nvPicPr>
        <p:blipFill>
          <a:blip r:embed="rId11"/>
          <a:stretch>
            <a:fillRect/>
          </a:stretch>
        </p:blipFill>
        <p:spPr>
          <a:xfrm>
            <a:off x="507261" y="67664"/>
            <a:ext cx="2492310" cy="1308463"/>
          </a:xfrm>
          <a:prstGeom prst="rect">
            <a:avLst/>
          </a:prstGeom>
        </p:spPr>
      </p:pic>
      <p:pic>
        <p:nvPicPr>
          <p:cNvPr id="30" name="Picture 29">
            <a:extLst>
              <a:ext uri="{FF2B5EF4-FFF2-40B4-BE49-F238E27FC236}">
                <a16:creationId xmlns="" xmlns:a16="http://schemas.microsoft.com/office/drawing/2014/main" id="{FAF75870-8482-461A-A44F-96892DCEDC7D}"/>
              </a:ext>
            </a:extLst>
          </p:cNvPr>
          <p:cNvPicPr>
            <a:picLocks noChangeAspect="1"/>
          </p:cNvPicPr>
          <p:nvPr/>
        </p:nvPicPr>
        <p:blipFill>
          <a:blip r:embed="rId12"/>
          <a:stretch>
            <a:fillRect/>
          </a:stretch>
        </p:blipFill>
        <p:spPr>
          <a:xfrm>
            <a:off x="2858534" y="43426"/>
            <a:ext cx="1154573" cy="1723156"/>
          </a:xfrm>
          <a:prstGeom prst="rect">
            <a:avLst/>
          </a:prstGeom>
        </p:spPr>
      </p:pic>
      <p:pic>
        <p:nvPicPr>
          <p:cNvPr id="31" name="Picture 30">
            <a:extLst>
              <a:ext uri="{FF2B5EF4-FFF2-40B4-BE49-F238E27FC236}">
                <a16:creationId xmlns="" xmlns:a16="http://schemas.microsoft.com/office/drawing/2014/main" id="{ACB56634-D0BB-4F71-A0B0-AF82CA77ADF1}"/>
              </a:ext>
            </a:extLst>
          </p:cNvPr>
          <p:cNvPicPr>
            <a:picLocks noChangeAspect="1"/>
          </p:cNvPicPr>
          <p:nvPr/>
        </p:nvPicPr>
        <p:blipFill>
          <a:blip r:embed="rId13"/>
          <a:stretch>
            <a:fillRect/>
          </a:stretch>
        </p:blipFill>
        <p:spPr>
          <a:xfrm>
            <a:off x="6360760" y="72488"/>
            <a:ext cx="1671724" cy="1314593"/>
          </a:xfrm>
          <a:prstGeom prst="rect">
            <a:avLst/>
          </a:prstGeom>
        </p:spPr>
      </p:pic>
      <p:pic>
        <p:nvPicPr>
          <p:cNvPr id="33" name="Picture 32">
            <a:extLst>
              <a:ext uri="{FF2B5EF4-FFF2-40B4-BE49-F238E27FC236}">
                <a16:creationId xmlns="" xmlns:a16="http://schemas.microsoft.com/office/drawing/2014/main" id="{A1347CAC-1769-4938-973E-5FC6A706617E}"/>
              </a:ext>
            </a:extLst>
          </p:cNvPr>
          <p:cNvPicPr>
            <a:picLocks noChangeAspect="1"/>
          </p:cNvPicPr>
          <p:nvPr/>
        </p:nvPicPr>
        <p:blipFill>
          <a:blip r:embed="rId14"/>
          <a:stretch>
            <a:fillRect/>
          </a:stretch>
        </p:blipFill>
        <p:spPr>
          <a:xfrm>
            <a:off x="3417325" y="5419387"/>
            <a:ext cx="1695450" cy="1331311"/>
          </a:xfrm>
          <a:prstGeom prst="rect">
            <a:avLst/>
          </a:prstGeom>
        </p:spPr>
      </p:pic>
      <p:pic>
        <p:nvPicPr>
          <p:cNvPr id="34" name="Picture 33">
            <a:extLst>
              <a:ext uri="{FF2B5EF4-FFF2-40B4-BE49-F238E27FC236}">
                <a16:creationId xmlns="" xmlns:a16="http://schemas.microsoft.com/office/drawing/2014/main" id="{21006763-667D-4939-976C-E81BE9AB27AF}"/>
              </a:ext>
            </a:extLst>
          </p:cNvPr>
          <p:cNvPicPr>
            <a:picLocks noChangeAspect="1"/>
          </p:cNvPicPr>
          <p:nvPr/>
        </p:nvPicPr>
        <p:blipFill>
          <a:blip r:embed="rId15"/>
          <a:stretch>
            <a:fillRect/>
          </a:stretch>
        </p:blipFill>
        <p:spPr>
          <a:xfrm flipH="1">
            <a:off x="5400406" y="1156648"/>
            <a:ext cx="1143374" cy="1625650"/>
          </a:xfrm>
          <a:prstGeom prst="rect">
            <a:avLst/>
          </a:prstGeom>
        </p:spPr>
      </p:pic>
      <p:pic>
        <p:nvPicPr>
          <p:cNvPr id="35" name="Picture 34">
            <a:extLst>
              <a:ext uri="{FF2B5EF4-FFF2-40B4-BE49-F238E27FC236}">
                <a16:creationId xmlns="" xmlns:a16="http://schemas.microsoft.com/office/drawing/2014/main" id="{D8BEF5AD-942F-4370-8D1F-972E101EEFCC}"/>
              </a:ext>
            </a:extLst>
          </p:cNvPr>
          <p:cNvPicPr>
            <a:picLocks noChangeAspect="1"/>
          </p:cNvPicPr>
          <p:nvPr/>
        </p:nvPicPr>
        <p:blipFill>
          <a:blip r:embed="rId16"/>
          <a:stretch>
            <a:fillRect/>
          </a:stretch>
        </p:blipFill>
        <p:spPr>
          <a:xfrm>
            <a:off x="4029029" y="46591"/>
            <a:ext cx="1296831" cy="1948128"/>
          </a:xfrm>
          <a:prstGeom prst="rect">
            <a:avLst/>
          </a:prstGeom>
        </p:spPr>
      </p:pic>
      <p:pic>
        <p:nvPicPr>
          <p:cNvPr id="36" name="Picture 35">
            <a:extLst>
              <a:ext uri="{FF2B5EF4-FFF2-40B4-BE49-F238E27FC236}">
                <a16:creationId xmlns="" xmlns:a16="http://schemas.microsoft.com/office/drawing/2014/main" id="{D90C8CBE-51A2-49A8-AF48-E17A3741D24B}"/>
              </a:ext>
            </a:extLst>
          </p:cNvPr>
          <p:cNvPicPr>
            <a:picLocks noChangeAspect="1"/>
          </p:cNvPicPr>
          <p:nvPr/>
        </p:nvPicPr>
        <p:blipFill>
          <a:blip r:embed="rId17"/>
          <a:stretch>
            <a:fillRect/>
          </a:stretch>
        </p:blipFill>
        <p:spPr>
          <a:xfrm>
            <a:off x="1446014" y="5419387"/>
            <a:ext cx="2361147" cy="1315736"/>
          </a:xfrm>
          <a:prstGeom prst="rect">
            <a:avLst/>
          </a:prstGeom>
        </p:spPr>
      </p:pic>
      <p:pic>
        <p:nvPicPr>
          <p:cNvPr id="37" name="Picture 36">
            <a:extLst>
              <a:ext uri="{FF2B5EF4-FFF2-40B4-BE49-F238E27FC236}">
                <a16:creationId xmlns="" xmlns:a16="http://schemas.microsoft.com/office/drawing/2014/main" id="{684DAD0A-0C70-466E-B826-B0F1CA5E1C69}"/>
              </a:ext>
            </a:extLst>
          </p:cNvPr>
          <p:cNvPicPr>
            <a:picLocks noChangeAspect="1"/>
          </p:cNvPicPr>
          <p:nvPr/>
        </p:nvPicPr>
        <p:blipFill>
          <a:blip r:embed="rId18"/>
          <a:stretch>
            <a:fillRect/>
          </a:stretch>
        </p:blipFill>
        <p:spPr>
          <a:xfrm>
            <a:off x="8692717" y="5292153"/>
            <a:ext cx="1234419" cy="1468958"/>
          </a:xfrm>
          <a:prstGeom prst="rect">
            <a:avLst/>
          </a:prstGeom>
        </p:spPr>
      </p:pic>
      <p:pic>
        <p:nvPicPr>
          <p:cNvPr id="38" name="Picture 37">
            <a:extLst>
              <a:ext uri="{FF2B5EF4-FFF2-40B4-BE49-F238E27FC236}">
                <a16:creationId xmlns="" xmlns:a16="http://schemas.microsoft.com/office/drawing/2014/main" id="{F312B407-9427-45E8-920B-EBB7451C9EC3}"/>
              </a:ext>
            </a:extLst>
          </p:cNvPr>
          <p:cNvPicPr>
            <a:picLocks noChangeAspect="1"/>
          </p:cNvPicPr>
          <p:nvPr/>
        </p:nvPicPr>
        <p:blipFill>
          <a:blip r:embed="rId19"/>
          <a:stretch>
            <a:fillRect/>
          </a:stretch>
        </p:blipFill>
        <p:spPr>
          <a:xfrm>
            <a:off x="7590890" y="5154052"/>
            <a:ext cx="1307303" cy="1634129"/>
          </a:xfrm>
          <a:prstGeom prst="rect">
            <a:avLst/>
          </a:prstGeom>
        </p:spPr>
      </p:pic>
      <p:pic>
        <p:nvPicPr>
          <p:cNvPr id="39" name="Picture 38">
            <a:extLst>
              <a:ext uri="{FF2B5EF4-FFF2-40B4-BE49-F238E27FC236}">
                <a16:creationId xmlns="" xmlns:a16="http://schemas.microsoft.com/office/drawing/2014/main" id="{9F5E5048-E104-4B71-B3CC-C9045521EA97}"/>
              </a:ext>
            </a:extLst>
          </p:cNvPr>
          <p:cNvPicPr>
            <a:picLocks noChangeAspect="1"/>
          </p:cNvPicPr>
          <p:nvPr/>
        </p:nvPicPr>
        <p:blipFill>
          <a:blip r:embed="rId20"/>
          <a:stretch>
            <a:fillRect/>
          </a:stretch>
        </p:blipFill>
        <p:spPr>
          <a:xfrm>
            <a:off x="9209643" y="1418023"/>
            <a:ext cx="1832518" cy="1216812"/>
          </a:xfrm>
          <a:prstGeom prst="rect">
            <a:avLst/>
          </a:prstGeom>
        </p:spPr>
      </p:pic>
      <p:pic>
        <p:nvPicPr>
          <p:cNvPr id="40" name="Picture 39">
            <a:extLst>
              <a:ext uri="{FF2B5EF4-FFF2-40B4-BE49-F238E27FC236}">
                <a16:creationId xmlns="" xmlns:a16="http://schemas.microsoft.com/office/drawing/2014/main" id="{19E3D809-2578-4D8A-8E81-D90C32D40A30}"/>
              </a:ext>
            </a:extLst>
          </p:cNvPr>
          <p:cNvPicPr>
            <a:picLocks noChangeAspect="1"/>
          </p:cNvPicPr>
          <p:nvPr/>
        </p:nvPicPr>
        <p:blipFill>
          <a:blip r:embed="rId21"/>
          <a:stretch>
            <a:fillRect/>
          </a:stretch>
        </p:blipFill>
        <p:spPr>
          <a:xfrm>
            <a:off x="0" y="0"/>
            <a:ext cx="1609345" cy="1982713"/>
          </a:xfrm>
          <a:prstGeom prst="rect">
            <a:avLst/>
          </a:prstGeom>
        </p:spPr>
      </p:pic>
      <p:pic>
        <p:nvPicPr>
          <p:cNvPr id="41" name="Picture 40">
            <a:extLst>
              <a:ext uri="{FF2B5EF4-FFF2-40B4-BE49-F238E27FC236}">
                <a16:creationId xmlns="" xmlns:a16="http://schemas.microsoft.com/office/drawing/2014/main" id="{EF81F124-E4DF-4710-A036-FA75CF881D18}"/>
              </a:ext>
            </a:extLst>
          </p:cNvPr>
          <p:cNvPicPr>
            <a:picLocks noChangeAspect="1"/>
          </p:cNvPicPr>
          <p:nvPr/>
        </p:nvPicPr>
        <p:blipFill>
          <a:blip r:embed="rId22"/>
          <a:stretch>
            <a:fillRect/>
          </a:stretch>
        </p:blipFill>
        <p:spPr>
          <a:xfrm>
            <a:off x="3338579" y="4098634"/>
            <a:ext cx="1391595" cy="1431157"/>
          </a:xfrm>
          <a:prstGeom prst="rect">
            <a:avLst/>
          </a:prstGeom>
        </p:spPr>
      </p:pic>
      <p:pic>
        <p:nvPicPr>
          <p:cNvPr id="42" name="Picture 41">
            <a:extLst>
              <a:ext uri="{FF2B5EF4-FFF2-40B4-BE49-F238E27FC236}">
                <a16:creationId xmlns="" xmlns:a16="http://schemas.microsoft.com/office/drawing/2014/main" id="{CDADAD25-1620-4072-9BB5-E0EB4A03BDE4}"/>
              </a:ext>
            </a:extLst>
          </p:cNvPr>
          <p:cNvPicPr>
            <a:picLocks noChangeAspect="1"/>
          </p:cNvPicPr>
          <p:nvPr/>
        </p:nvPicPr>
        <p:blipFill>
          <a:blip r:embed="rId23"/>
          <a:stretch>
            <a:fillRect/>
          </a:stretch>
        </p:blipFill>
        <p:spPr>
          <a:xfrm>
            <a:off x="6870632" y="3091523"/>
            <a:ext cx="2076928" cy="1557696"/>
          </a:xfrm>
          <a:prstGeom prst="rect">
            <a:avLst/>
          </a:prstGeom>
        </p:spPr>
      </p:pic>
      <p:pic>
        <p:nvPicPr>
          <p:cNvPr id="43" name="Picture 42">
            <a:extLst>
              <a:ext uri="{FF2B5EF4-FFF2-40B4-BE49-F238E27FC236}">
                <a16:creationId xmlns="" xmlns:a16="http://schemas.microsoft.com/office/drawing/2014/main" id="{EE3935C0-02FF-4B18-BA26-DD618E5D786F}"/>
              </a:ext>
            </a:extLst>
          </p:cNvPr>
          <p:cNvPicPr>
            <a:picLocks noChangeAspect="1"/>
          </p:cNvPicPr>
          <p:nvPr/>
        </p:nvPicPr>
        <p:blipFill>
          <a:blip r:embed="rId24"/>
          <a:stretch>
            <a:fillRect/>
          </a:stretch>
        </p:blipFill>
        <p:spPr>
          <a:xfrm>
            <a:off x="5944790" y="3788698"/>
            <a:ext cx="1466385" cy="1466385"/>
          </a:xfrm>
          <a:prstGeom prst="rect">
            <a:avLst/>
          </a:prstGeom>
        </p:spPr>
      </p:pic>
      <p:pic>
        <p:nvPicPr>
          <p:cNvPr id="2" name="Picture 1">
            <a:extLst>
              <a:ext uri="{FF2B5EF4-FFF2-40B4-BE49-F238E27FC236}">
                <a16:creationId xmlns="" xmlns:a16="http://schemas.microsoft.com/office/drawing/2014/main" id="{CBDAC0A6-7FA1-42DD-88E0-9831115C044F}"/>
              </a:ext>
            </a:extLst>
          </p:cNvPr>
          <p:cNvPicPr>
            <a:picLocks noChangeAspect="1"/>
          </p:cNvPicPr>
          <p:nvPr/>
        </p:nvPicPr>
        <p:blipFill>
          <a:blip r:embed="rId25"/>
          <a:stretch>
            <a:fillRect/>
          </a:stretch>
        </p:blipFill>
        <p:spPr>
          <a:xfrm>
            <a:off x="4586967" y="3935066"/>
            <a:ext cx="1376286" cy="1376286"/>
          </a:xfrm>
          <a:prstGeom prst="rect">
            <a:avLst/>
          </a:prstGeom>
        </p:spPr>
      </p:pic>
      <p:pic>
        <p:nvPicPr>
          <p:cNvPr id="4" name="Picture 3">
            <a:extLst>
              <a:ext uri="{FF2B5EF4-FFF2-40B4-BE49-F238E27FC236}">
                <a16:creationId xmlns="" xmlns:a16="http://schemas.microsoft.com/office/drawing/2014/main" id="{6B4B8135-9E4F-4793-A53C-718F47EDF27E}"/>
              </a:ext>
            </a:extLst>
          </p:cNvPr>
          <p:cNvPicPr>
            <a:picLocks noChangeAspect="1"/>
          </p:cNvPicPr>
          <p:nvPr/>
        </p:nvPicPr>
        <p:blipFill>
          <a:blip r:embed="rId26"/>
          <a:stretch>
            <a:fillRect/>
          </a:stretch>
        </p:blipFill>
        <p:spPr>
          <a:xfrm>
            <a:off x="10356060" y="2399383"/>
            <a:ext cx="1835940" cy="1223960"/>
          </a:xfrm>
          <a:prstGeom prst="rect">
            <a:avLst/>
          </a:prstGeom>
        </p:spPr>
      </p:pic>
      <p:pic>
        <p:nvPicPr>
          <p:cNvPr id="5" name="Picture 4">
            <a:extLst>
              <a:ext uri="{FF2B5EF4-FFF2-40B4-BE49-F238E27FC236}">
                <a16:creationId xmlns="" xmlns:a16="http://schemas.microsoft.com/office/drawing/2014/main" id="{6FE87659-1B2A-4C6C-8D8B-A833E0182F96}"/>
              </a:ext>
            </a:extLst>
          </p:cNvPr>
          <p:cNvPicPr>
            <a:picLocks noChangeAspect="1"/>
          </p:cNvPicPr>
          <p:nvPr/>
        </p:nvPicPr>
        <p:blipFill>
          <a:blip r:embed="rId27"/>
          <a:stretch>
            <a:fillRect/>
          </a:stretch>
        </p:blipFill>
        <p:spPr>
          <a:xfrm>
            <a:off x="10447675" y="3221957"/>
            <a:ext cx="1718371" cy="1718371"/>
          </a:xfrm>
          <a:prstGeom prst="rect">
            <a:avLst/>
          </a:prstGeom>
        </p:spPr>
      </p:pic>
      <p:pic>
        <p:nvPicPr>
          <p:cNvPr id="6" name="Picture 5">
            <a:extLst>
              <a:ext uri="{FF2B5EF4-FFF2-40B4-BE49-F238E27FC236}">
                <a16:creationId xmlns="" xmlns:a16="http://schemas.microsoft.com/office/drawing/2014/main" id="{FE0530F3-DC95-41C4-94D8-0860C6B6195F}"/>
              </a:ext>
            </a:extLst>
          </p:cNvPr>
          <p:cNvPicPr>
            <a:picLocks noChangeAspect="1"/>
          </p:cNvPicPr>
          <p:nvPr/>
        </p:nvPicPr>
        <p:blipFill>
          <a:blip r:embed="rId28"/>
          <a:stretch>
            <a:fillRect/>
          </a:stretch>
        </p:blipFill>
        <p:spPr>
          <a:xfrm>
            <a:off x="1128375" y="765835"/>
            <a:ext cx="1554589" cy="1111288"/>
          </a:xfrm>
          <a:prstGeom prst="rect">
            <a:avLst/>
          </a:prstGeom>
        </p:spPr>
      </p:pic>
      <p:pic>
        <p:nvPicPr>
          <p:cNvPr id="8" name="Picture 7">
            <a:extLst>
              <a:ext uri="{FF2B5EF4-FFF2-40B4-BE49-F238E27FC236}">
                <a16:creationId xmlns="" xmlns:a16="http://schemas.microsoft.com/office/drawing/2014/main" id="{11943721-3BC7-44A2-935E-9AB2563F76DD}"/>
              </a:ext>
            </a:extLst>
          </p:cNvPr>
          <p:cNvPicPr>
            <a:picLocks noChangeAspect="1"/>
          </p:cNvPicPr>
          <p:nvPr/>
        </p:nvPicPr>
        <p:blipFill>
          <a:blip r:embed="rId29"/>
          <a:stretch>
            <a:fillRect/>
          </a:stretch>
        </p:blipFill>
        <p:spPr>
          <a:xfrm>
            <a:off x="5617201" y="2599303"/>
            <a:ext cx="1287517" cy="1287517"/>
          </a:xfrm>
          <a:prstGeom prst="rect">
            <a:avLst/>
          </a:prstGeom>
        </p:spPr>
      </p:pic>
      <p:pic>
        <p:nvPicPr>
          <p:cNvPr id="9" name="Picture 8">
            <a:extLst>
              <a:ext uri="{FF2B5EF4-FFF2-40B4-BE49-F238E27FC236}">
                <a16:creationId xmlns="" xmlns:a16="http://schemas.microsoft.com/office/drawing/2014/main" id="{4379BB2E-536F-4488-960D-F3BE89B4C19E}"/>
              </a:ext>
            </a:extLst>
          </p:cNvPr>
          <p:cNvPicPr>
            <a:picLocks noChangeAspect="1"/>
          </p:cNvPicPr>
          <p:nvPr/>
        </p:nvPicPr>
        <p:blipFill>
          <a:blip r:embed="rId30"/>
          <a:stretch>
            <a:fillRect/>
          </a:stretch>
        </p:blipFill>
        <p:spPr>
          <a:xfrm>
            <a:off x="4273422" y="2539060"/>
            <a:ext cx="1433719" cy="1331311"/>
          </a:xfrm>
          <a:prstGeom prst="rect">
            <a:avLst/>
          </a:prstGeom>
        </p:spPr>
      </p:pic>
      <p:pic>
        <p:nvPicPr>
          <p:cNvPr id="10" name="Picture 9">
            <a:extLst>
              <a:ext uri="{FF2B5EF4-FFF2-40B4-BE49-F238E27FC236}">
                <a16:creationId xmlns="" xmlns:a16="http://schemas.microsoft.com/office/drawing/2014/main" id="{D0A48E8E-13DA-4FA9-812C-CA32FF8C4287}"/>
              </a:ext>
            </a:extLst>
          </p:cNvPr>
          <p:cNvPicPr>
            <a:picLocks noChangeAspect="1"/>
          </p:cNvPicPr>
          <p:nvPr/>
        </p:nvPicPr>
        <p:blipFill>
          <a:blip r:embed="rId31"/>
          <a:stretch>
            <a:fillRect/>
          </a:stretch>
        </p:blipFill>
        <p:spPr>
          <a:xfrm>
            <a:off x="1844698" y="3286660"/>
            <a:ext cx="1280444" cy="1280444"/>
          </a:xfrm>
          <a:prstGeom prst="rect">
            <a:avLst/>
          </a:prstGeom>
        </p:spPr>
      </p:pic>
      <p:pic>
        <p:nvPicPr>
          <p:cNvPr id="11" name="Picture 10">
            <a:extLst>
              <a:ext uri="{FF2B5EF4-FFF2-40B4-BE49-F238E27FC236}">
                <a16:creationId xmlns="" xmlns:a16="http://schemas.microsoft.com/office/drawing/2014/main" id="{8A368A66-CAB5-47D3-BB3A-7F07B3E1152B}"/>
              </a:ext>
            </a:extLst>
          </p:cNvPr>
          <p:cNvPicPr>
            <a:picLocks noChangeAspect="1"/>
          </p:cNvPicPr>
          <p:nvPr/>
        </p:nvPicPr>
        <p:blipFill>
          <a:blip r:embed="rId32"/>
          <a:stretch>
            <a:fillRect/>
          </a:stretch>
        </p:blipFill>
        <p:spPr>
          <a:xfrm>
            <a:off x="1684829" y="4344047"/>
            <a:ext cx="1619682" cy="1117545"/>
          </a:xfrm>
          <a:prstGeom prst="rect">
            <a:avLst/>
          </a:prstGeom>
        </p:spPr>
      </p:pic>
      <p:pic>
        <p:nvPicPr>
          <p:cNvPr id="12" name="Picture 11">
            <a:extLst>
              <a:ext uri="{FF2B5EF4-FFF2-40B4-BE49-F238E27FC236}">
                <a16:creationId xmlns="" xmlns:a16="http://schemas.microsoft.com/office/drawing/2014/main" id="{86E56445-054D-448C-8CB1-D9F7F33B22D4}"/>
              </a:ext>
            </a:extLst>
          </p:cNvPr>
          <p:cNvPicPr>
            <a:picLocks noChangeAspect="1"/>
          </p:cNvPicPr>
          <p:nvPr/>
        </p:nvPicPr>
        <p:blipFill>
          <a:blip r:embed="rId33"/>
          <a:stretch>
            <a:fillRect/>
          </a:stretch>
        </p:blipFill>
        <p:spPr>
          <a:xfrm>
            <a:off x="8160717" y="2477896"/>
            <a:ext cx="1112982" cy="1112982"/>
          </a:xfrm>
          <a:prstGeom prst="rect">
            <a:avLst/>
          </a:prstGeom>
        </p:spPr>
      </p:pic>
      <p:pic>
        <p:nvPicPr>
          <p:cNvPr id="14" name="Picture 13">
            <a:extLst>
              <a:ext uri="{FF2B5EF4-FFF2-40B4-BE49-F238E27FC236}">
                <a16:creationId xmlns="" xmlns:a16="http://schemas.microsoft.com/office/drawing/2014/main" id="{BB00C896-9D9F-449C-9EB9-D7E3C1D9EE0E}"/>
              </a:ext>
            </a:extLst>
          </p:cNvPr>
          <p:cNvPicPr>
            <a:picLocks noChangeAspect="1"/>
          </p:cNvPicPr>
          <p:nvPr/>
        </p:nvPicPr>
        <p:blipFill>
          <a:blip r:embed="rId34"/>
          <a:stretch>
            <a:fillRect/>
          </a:stretch>
        </p:blipFill>
        <p:spPr>
          <a:xfrm>
            <a:off x="8381450" y="4191604"/>
            <a:ext cx="935166" cy="935166"/>
          </a:xfrm>
          <a:prstGeom prst="rect">
            <a:avLst/>
          </a:prstGeom>
        </p:spPr>
      </p:pic>
      <p:pic>
        <p:nvPicPr>
          <p:cNvPr id="16" name="Picture 15">
            <a:extLst>
              <a:ext uri="{FF2B5EF4-FFF2-40B4-BE49-F238E27FC236}">
                <a16:creationId xmlns="" xmlns:a16="http://schemas.microsoft.com/office/drawing/2014/main" id="{95F43AB8-7546-4150-85E7-6BB50C33B858}"/>
              </a:ext>
            </a:extLst>
          </p:cNvPr>
          <p:cNvPicPr>
            <a:picLocks noChangeAspect="1"/>
          </p:cNvPicPr>
          <p:nvPr/>
        </p:nvPicPr>
        <p:blipFill>
          <a:blip r:embed="rId35"/>
          <a:stretch>
            <a:fillRect/>
          </a:stretch>
        </p:blipFill>
        <p:spPr>
          <a:xfrm>
            <a:off x="7121139" y="4223838"/>
            <a:ext cx="1289989" cy="1069052"/>
          </a:xfrm>
          <a:prstGeom prst="rect">
            <a:avLst/>
          </a:prstGeom>
        </p:spPr>
      </p:pic>
      <p:pic>
        <p:nvPicPr>
          <p:cNvPr id="18" name="Picture 17">
            <a:extLst>
              <a:ext uri="{FF2B5EF4-FFF2-40B4-BE49-F238E27FC236}">
                <a16:creationId xmlns="" xmlns:a16="http://schemas.microsoft.com/office/drawing/2014/main" id="{4193E341-8D7F-4BD8-AC77-B0D649C15E0C}"/>
              </a:ext>
            </a:extLst>
          </p:cNvPr>
          <p:cNvPicPr>
            <a:picLocks noChangeAspect="1"/>
          </p:cNvPicPr>
          <p:nvPr/>
        </p:nvPicPr>
        <p:blipFill>
          <a:blip r:embed="rId36"/>
          <a:stretch>
            <a:fillRect/>
          </a:stretch>
        </p:blipFill>
        <p:spPr>
          <a:xfrm>
            <a:off x="9228509" y="3741953"/>
            <a:ext cx="1343025" cy="847725"/>
          </a:xfrm>
          <a:prstGeom prst="rect">
            <a:avLst/>
          </a:prstGeom>
        </p:spPr>
      </p:pic>
      <p:pic>
        <p:nvPicPr>
          <p:cNvPr id="26" name="Picture 25">
            <a:extLst>
              <a:ext uri="{FF2B5EF4-FFF2-40B4-BE49-F238E27FC236}">
                <a16:creationId xmlns="" xmlns:a16="http://schemas.microsoft.com/office/drawing/2014/main" id="{47758275-A142-42D7-BFFE-4974B152752B}"/>
              </a:ext>
            </a:extLst>
          </p:cNvPr>
          <p:cNvPicPr>
            <a:picLocks noChangeAspect="1"/>
          </p:cNvPicPr>
          <p:nvPr/>
        </p:nvPicPr>
        <p:blipFill>
          <a:blip r:embed="rId37"/>
          <a:stretch>
            <a:fillRect/>
          </a:stretch>
        </p:blipFill>
        <p:spPr>
          <a:xfrm>
            <a:off x="85679" y="4133215"/>
            <a:ext cx="1552930" cy="1430466"/>
          </a:xfrm>
          <a:prstGeom prst="rect">
            <a:avLst/>
          </a:prstGeom>
        </p:spPr>
      </p:pic>
      <p:pic>
        <p:nvPicPr>
          <p:cNvPr id="27" name="Picture 26">
            <a:extLst>
              <a:ext uri="{FF2B5EF4-FFF2-40B4-BE49-F238E27FC236}">
                <a16:creationId xmlns="" xmlns:a16="http://schemas.microsoft.com/office/drawing/2014/main" id="{6CA76DBF-B3AB-4E79-9E82-835A09A96514}"/>
              </a:ext>
            </a:extLst>
          </p:cNvPr>
          <p:cNvPicPr>
            <a:picLocks noChangeAspect="1"/>
          </p:cNvPicPr>
          <p:nvPr/>
        </p:nvPicPr>
        <p:blipFill>
          <a:blip r:embed="rId38"/>
          <a:stretch>
            <a:fillRect/>
          </a:stretch>
        </p:blipFill>
        <p:spPr>
          <a:xfrm>
            <a:off x="77589" y="5255847"/>
            <a:ext cx="1381305" cy="1628703"/>
          </a:xfrm>
          <a:prstGeom prst="rect">
            <a:avLst/>
          </a:prstGeom>
        </p:spPr>
      </p:pic>
      <p:pic>
        <p:nvPicPr>
          <p:cNvPr id="44" name="Picture 43">
            <a:extLst>
              <a:ext uri="{FF2B5EF4-FFF2-40B4-BE49-F238E27FC236}">
                <a16:creationId xmlns="" xmlns:a16="http://schemas.microsoft.com/office/drawing/2014/main" id="{26C21F51-D34D-479B-8C2B-9A2D3C3B4A41}"/>
              </a:ext>
            </a:extLst>
          </p:cNvPr>
          <p:cNvPicPr>
            <a:picLocks noChangeAspect="1"/>
          </p:cNvPicPr>
          <p:nvPr/>
        </p:nvPicPr>
        <p:blipFill>
          <a:blip r:embed="rId39"/>
          <a:stretch>
            <a:fillRect/>
          </a:stretch>
        </p:blipFill>
        <p:spPr>
          <a:xfrm>
            <a:off x="9856915" y="5292153"/>
            <a:ext cx="1032889" cy="1524032"/>
          </a:xfrm>
          <a:prstGeom prst="rect">
            <a:avLst/>
          </a:prstGeom>
        </p:spPr>
      </p:pic>
      <p:pic>
        <p:nvPicPr>
          <p:cNvPr id="45" name="Picture 44">
            <a:extLst>
              <a:ext uri="{FF2B5EF4-FFF2-40B4-BE49-F238E27FC236}">
                <a16:creationId xmlns="" xmlns:a16="http://schemas.microsoft.com/office/drawing/2014/main" id="{48333026-5E68-4F4F-81EB-9137CCCD9C6E}"/>
              </a:ext>
            </a:extLst>
          </p:cNvPr>
          <p:cNvPicPr>
            <a:picLocks noChangeAspect="1"/>
          </p:cNvPicPr>
          <p:nvPr/>
        </p:nvPicPr>
        <p:blipFill>
          <a:blip r:embed="rId40"/>
          <a:stretch>
            <a:fillRect/>
          </a:stretch>
        </p:blipFill>
        <p:spPr>
          <a:xfrm>
            <a:off x="10215559" y="4329299"/>
            <a:ext cx="1032889" cy="1032889"/>
          </a:xfrm>
          <a:prstGeom prst="rect">
            <a:avLst/>
          </a:prstGeom>
        </p:spPr>
      </p:pic>
      <p:pic>
        <p:nvPicPr>
          <p:cNvPr id="46" name="Picture 45">
            <a:extLst>
              <a:ext uri="{FF2B5EF4-FFF2-40B4-BE49-F238E27FC236}">
                <a16:creationId xmlns="" xmlns:a16="http://schemas.microsoft.com/office/drawing/2014/main" id="{7A9754F5-C9DA-4179-91C3-050C7F054FCF}"/>
              </a:ext>
            </a:extLst>
          </p:cNvPr>
          <p:cNvPicPr>
            <a:picLocks noChangeAspect="1"/>
          </p:cNvPicPr>
          <p:nvPr/>
        </p:nvPicPr>
        <p:blipFill>
          <a:blip r:embed="rId41"/>
          <a:stretch>
            <a:fillRect/>
          </a:stretch>
        </p:blipFill>
        <p:spPr>
          <a:xfrm>
            <a:off x="9037521" y="4396617"/>
            <a:ext cx="1120106" cy="1120106"/>
          </a:xfrm>
          <a:prstGeom prst="rect">
            <a:avLst/>
          </a:prstGeom>
        </p:spPr>
      </p:pic>
      <p:pic>
        <p:nvPicPr>
          <p:cNvPr id="29" name="Picture 28">
            <a:extLst>
              <a:ext uri="{FF2B5EF4-FFF2-40B4-BE49-F238E27FC236}">
                <a16:creationId xmlns="" xmlns:a16="http://schemas.microsoft.com/office/drawing/2014/main" id="{954B77FC-2449-4711-A4FB-69597809D7D3}"/>
              </a:ext>
            </a:extLst>
          </p:cNvPr>
          <p:cNvPicPr>
            <a:picLocks noChangeAspect="1"/>
          </p:cNvPicPr>
          <p:nvPr/>
        </p:nvPicPr>
        <p:blipFill>
          <a:blip r:embed="rId42"/>
          <a:stretch>
            <a:fillRect/>
          </a:stretch>
        </p:blipFill>
        <p:spPr>
          <a:xfrm>
            <a:off x="11262434" y="4165815"/>
            <a:ext cx="804742" cy="1213209"/>
          </a:xfrm>
          <a:prstGeom prst="rect">
            <a:avLst/>
          </a:prstGeom>
        </p:spPr>
      </p:pic>
      <p:pic>
        <p:nvPicPr>
          <p:cNvPr id="32" name="Picture 31">
            <a:extLst>
              <a:ext uri="{FF2B5EF4-FFF2-40B4-BE49-F238E27FC236}">
                <a16:creationId xmlns="" xmlns:a16="http://schemas.microsoft.com/office/drawing/2014/main" id="{BB43DD52-8579-4C4F-A96D-1426D77B5ED0}"/>
              </a:ext>
            </a:extLst>
          </p:cNvPr>
          <p:cNvPicPr>
            <a:picLocks noChangeAspect="1"/>
          </p:cNvPicPr>
          <p:nvPr/>
        </p:nvPicPr>
        <p:blipFill>
          <a:blip r:embed="rId43"/>
          <a:stretch>
            <a:fillRect/>
          </a:stretch>
        </p:blipFill>
        <p:spPr>
          <a:xfrm>
            <a:off x="10941063" y="5281251"/>
            <a:ext cx="1206328" cy="1507910"/>
          </a:xfrm>
          <a:prstGeom prst="rect">
            <a:avLst/>
          </a:prstGeom>
        </p:spPr>
      </p:pic>
      <p:pic>
        <p:nvPicPr>
          <p:cNvPr id="47" name="Picture 46">
            <a:extLst>
              <a:ext uri="{FF2B5EF4-FFF2-40B4-BE49-F238E27FC236}">
                <a16:creationId xmlns="" xmlns:a16="http://schemas.microsoft.com/office/drawing/2014/main" id="{F7BE97B2-46AF-4A78-A888-611BC73EB919}"/>
              </a:ext>
            </a:extLst>
          </p:cNvPr>
          <p:cNvPicPr>
            <a:picLocks noChangeAspect="1"/>
          </p:cNvPicPr>
          <p:nvPr/>
        </p:nvPicPr>
        <p:blipFill>
          <a:blip r:embed="rId44"/>
          <a:stretch>
            <a:fillRect/>
          </a:stretch>
        </p:blipFill>
        <p:spPr>
          <a:xfrm>
            <a:off x="3011857" y="5543362"/>
            <a:ext cx="1021613" cy="1021613"/>
          </a:xfrm>
          <a:prstGeom prst="rect">
            <a:avLst/>
          </a:prstGeom>
        </p:spPr>
      </p:pic>
      <p:pic>
        <p:nvPicPr>
          <p:cNvPr id="48" name="Picture 47">
            <a:extLst>
              <a:ext uri="{FF2B5EF4-FFF2-40B4-BE49-F238E27FC236}">
                <a16:creationId xmlns="" xmlns:a16="http://schemas.microsoft.com/office/drawing/2014/main" id="{E585C5D1-9293-4B94-9B27-0CE08E1FD934}"/>
              </a:ext>
            </a:extLst>
          </p:cNvPr>
          <p:cNvPicPr>
            <a:picLocks noChangeAspect="1"/>
          </p:cNvPicPr>
          <p:nvPr/>
        </p:nvPicPr>
        <p:blipFill>
          <a:blip r:embed="rId45"/>
          <a:stretch>
            <a:fillRect/>
          </a:stretch>
        </p:blipFill>
        <p:spPr>
          <a:xfrm>
            <a:off x="2252826" y="743683"/>
            <a:ext cx="843618" cy="1119200"/>
          </a:xfrm>
          <a:prstGeom prst="rect">
            <a:avLst/>
          </a:prstGeom>
        </p:spPr>
      </p:pic>
      <p:pic>
        <p:nvPicPr>
          <p:cNvPr id="3" name="Picture 2">
            <a:extLst>
              <a:ext uri="{FF2B5EF4-FFF2-40B4-BE49-F238E27FC236}">
                <a16:creationId xmlns="" xmlns:a16="http://schemas.microsoft.com/office/drawing/2014/main" id="{E8603C73-8FFC-4060-8EB9-DAD209538B1C}"/>
              </a:ext>
            </a:extLst>
          </p:cNvPr>
          <p:cNvPicPr>
            <a:picLocks noChangeAspect="1"/>
          </p:cNvPicPr>
          <p:nvPr/>
        </p:nvPicPr>
        <p:blipFill>
          <a:blip r:embed="rId46"/>
          <a:stretch>
            <a:fillRect/>
          </a:stretch>
        </p:blipFill>
        <p:spPr>
          <a:xfrm>
            <a:off x="5089617" y="5145795"/>
            <a:ext cx="1200150" cy="1695450"/>
          </a:xfrm>
          <a:prstGeom prst="rect">
            <a:avLst/>
          </a:prstGeom>
        </p:spPr>
      </p:pic>
      <p:pic>
        <p:nvPicPr>
          <p:cNvPr id="49" name="Picture 48">
            <a:extLst>
              <a:ext uri="{FF2B5EF4-FFF2-40B4-BE49-F238E27FC236}">
                <a16:creationId xmlns="" xmlns:a16="http://schemas.microsoft.com/office/drawing/2014/main" id="{642046F9-290B-42D4-8A0A-97525758A7B7}"/>
              </a:ext>
            </a:extLst>
          </p:cNvPr>
          <p:cNvPicPr>
            <a:picLocks noChangeAspect="1"/>
          </p:cNvPicPr>
          <p:nvPr/>
        </p:nvPicPr>
        <p:blipFill>
          <a:blip r:embed="rId47"/>
          <a:stretch>
            <a:fillRect/>
          </a:stretch>
        </p:blipFill>
        <p:spPr>
          <a:xfrm>
            <a:off x="3163622" y="3055887"/>
            <a:ext cx="1287517" cy="1287517"/>
          </a:xfrm>
          <a:prstGeom prst="rect">
            <a:avLst/>
          </a:prstGeom>
        </p:spPr>
      </p:pic>
      <p:pic>
        <p:nvPicPr>
          <p:cNvPr id="50" name="Picture 49">
            <a:extLst>
              <a:ext uri="{FF2B5EF4-FFF2-40B4-BE49-F238E27FC236}">
                <a16:creationId xmlns="" xmlns:a16="http://schemas.microsoft.com/office/drawing/2014/main" id="{01874107-1F3C-42E7-A157-1D41DC197C7B}"/>
              </a:ext>
            </a:extLst>
          </p:cNvPr>
          <p:cNvPicPr>
            <a:picLocks noChangeAspect="1"/>
          </p:cNvPicPr>
          <p:nvPr/>
        </p:nvPicPr>
        <p:blipFill>
          <a:blip r:embed="rId48"/>
          <a:stretch>
            <a:fillRect/>
          </a:stretch>
        </p:blipFill>
        <p:spPr>
          <a:xfrm>
            <a:off x="10989524" y="37602"/>
            <a:ext cx="1139807" cy="1379079"/>
          </a:xfrm>
          <a:prstGeom prst="rect">
            <a:avLst/>
          </a:prstGeom>
        </p:spPr>
      </p:pic>
      <p:pic>
        <p:nvPicPr>
          <p:cNvPr id="51" name="Picture 50">
            <a:extLst>
              <a:ext uri="{FF2B5EF4-FFF2-40B4-BE49-F238E27FC236}">
                <a16:creationId xmlns="" xmlns:a16="http://schemas.microsoft.com/office/drawing/2014/main" id="{B0EEA567-9048-4335-BF50-EB26A004B971}"/>
              </a:ext>
            </a:extLst>
          </p:cNvPr>
          <p:cNvPicPr>
            <a:picLocks noChangeAspect="1"/>
          </p:cNvPicPr>
          <p:nvPr/>
        </p:nvPicPr>
        <p:blipFill>
          <a:blip r:embed="rId49"/>
          <a:stretch>
            <a:fillRect/>
          </a:stretch>
        </p:blipFill>
        <p:spPr>
          <a:xfrm>
            <a:off x="11086770" y="1129174"/>
            <a:ext cx="1060621" cy="1288342"/>
          </a:xfrm>
          <a:prstGeom prst="rect">
            <a:avLst/>
          </a:prstGeom>
        </p:spPr>
      </p:pic>
      <p:pic>
        <p:nvPicPr>
          <p:cNvPr id="52" name="Picture 51">
            <a:extLst>
              <a:ext uri="{FF2B5EF4-FFF2-40B4-BE49-F238E27FC236}">
                <a16:creationId xmlns="" xmlns:a16="http://schemas.microsoft.com/office/drawing/2014/main" id="{25F6A0AE-33EB-4D5F-8091-71C8E3B8C266}"/>
              </a:ext>
            </a:extLst>
          </p:cNvPr>
          <p:cNvPicPr>
            <a:picLocks noChangeAspect="1"/>
          </p:cNvPicPr>
          <p:nvPr/>
        </p:nvPicPr>
        <p:blipFill>
          <a:blip r:embed="rId50"/>
          <a:stretch>
            <a:fillRect/>
          </a:stretch>
        </p:blipFill>
        <p:spPr>
          <a:xfrm>
            <a:off x="7422248" y="72488"/>
            <a:ext cx="1314593" cy="1314593"/>
          </a:xfrm>
          <a:prstGeom prst="rect">
            <a:avLst/>
          </a:prstGeom>
        </p:spPr>
      </p:pic>
      <p:pic>
        <p:nvPicPr>
          <p:cNvPr id="53" name="Picture 52">
            <a:extLst>
              <a:ext uri="{FF2B5EF4-FFF2-40B4-BE49-F238E27FC236}">
                <a16:creationId xmlns="" xmlns:a16="http://schemas.microsoft.com/office/drawing/2014/main" id="{515D9138-6C59-44E8-B95A-0C8834F20DC6}"/>
              </a:ext>
            </a:extLst>
          </p:cNvPr>
          <p:cNvPicPr>
            <a:picLocks noChangeAspect="1"/>
          </p:cNvPicPr>
          <p:nvPr/>
        </p:nvPicPr>
        <p:blipFill>
          <a:blip r:embed="rId51"/>
          <a:stretch>
            <a:fillRect/>
          </a:stretch>
        </p:blipFill>
        <p:spPr>
          <a:xfrm>
            <a:off x="4132498" y="1461509"/>
            <a:ext cx="1484703" cy="1113527"/>
          </a:xfrm>
          <a:prstGeom prst="rect">
            <a:avLst/>
          </a:prstGeom>
        </p:spPr>
      </p:pic>
      <p:pic>
        <p:nvPicPr>
          <p:cNvPr id="54" name="Picture 53">
            <a:extLst>
              <a:ext uri="{FF2B5EF4-FFF2-40B4-BE49-F238E27FC236}">
                <a16:creationId xmlns="" xmlns:a16="http://schemas.microsoft.com/office/drawing/2014/main" id="{02DF41E5-7E49-4A27-89E7-3FB4C28C13E2}"/>
              </a:ext>
            </a:extLst>
          </p:cNvPr>
          <p:cNvPicPr>
            <a:picLocks noChangeAspect="1"/>
          </p:cNvPicPr>
          <p:nvPr/>
        </p:nvPicPr>
        <p:blipFill>
          <a:blip r:embed="rId52"/>
          <a:stretch>
            <a:fillRect/>
          </a:stretch>
        </p:blipFill>
        <p:spPr>
          <a:xfrm>
            <a:off x="3039028" y="1799398"/>
            <a:ext cx="1249703" cy="1249703"/>
          </a:xfrm>
          <a:prstGeom prst="rect">
            <a:avLst/>
          </a:prstGeom>
        </p:spPr>
      </p:pic>
      <p:pic>
        <p:nvPicPr>
          <p:cNvPr id="7" name="Picture 6">
            <a:extLst>
              <a:ext uri="{FF2B5EF4-FFF2-40B4-BE49-F238E27FC236}">
                <a16:creationId xmlns="" xmlns:a16="http://schemas.microsoft.com/office/drawing/2014/main" id="{456CF178-E4B0-4CF8-9D03-1BC152880F06}"/>
              </a:ext>
            </a:extLst>
          </p:cNvPr>
          <p:cNvPicPr>
            <a:picLocks noChangeAspect="1"/>
          </p:cNvPicPr>
          <p:nvPr/>
        </p:nvPicPr>
        <p:blipFill>
          <a:blip r:embed="rId53"/>
          <a:stretch>
            <a:fillRect/>
          </a:stretch>
        </p:blipFill>
        <p:spPr>
          <a:xfrm>
            <a:off x="1482620" y="4076362"/>
            <a:ext cx="952500" cy="1343025"/>
          </a:xfrm>
          <a:prstGeom prst="rect">
            <a:avLst/>
          </a:prstGeom>
        </p:spPr>
      </p:pic>
    </p:spTree>
    <p:extLst>
      <p:ext uri="{BB962C8B-B14F-4D97-AF65-F5344CB8AC3E}">
        <p14:creationId xmlns:p14="http://schemas.microsoft.com/office/powerpoint/2010/main" val="3936695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9A6D9D-48F9-4C19-84B0-B39A2B54BFF6}"/>
              </a:ext>
            </a:extLst>
          </p:cNvPr>
          <p:cNvSpPr>
            <a:spLocks noGrp="1"/>
          </p:cNvSpPr>
          <p:nvPr>
            <p:ph type="title"/>
          </p:nvPr>
        </p:nvSpPr>
        <p:spPr/>
        <p:txBody>
          <a:bodyPr/>
          <a:lstStyle/>
          <a:p>
            <a:r>
              <a:rPr lang="en-US" dirty="0">
                <a:solidFill>
                  <a:srgbClr val="FFFF00"/>
                </a:solidFill>
              </a:rPr>
              <a:t>Sexual Health Cascade</a:t>
            </a:r>
          </a:p>
        </p:txBody>
      </p:sp>
      <p:graphicFrame>
        <p:nvGraphicFramePr>
          <p:cNvPr id="6" name="Content Placeholder 5">
            <a:extLst>
              <a:ext uri="{FF2B5EF4-FFF2-40B4-BE49-F238E27FC236}">
                <a16:creationId xmlns="" xmlns:a16="http://schemas.microsoft.com/office/drawing/2014/main" id="{1A8184A3-6AAE-4FD3-810E-74090C166321}"/>
              </a:ext>
            </a:extLst>
          </p:cNvPr>
          <p:cNvGraphicFramePr>
            <a:graphicFrameLocks noGrp="1"/>
          </p:cNvGraphicFramePr>
          <p:nvPr>
            <p:ph idx="1"/>
            <p:extLst>
              <p:ext uri="{D42A27DB-BD31-4B8C-83A1-F6EECF244321}">
                <p14:modId xmlns:p14="http://schemas.microsoft.com/office/powerpoint/2010/main" val="4114613680"/>
              </p:ext>
            </p:extLst>
          </p:nvPr>
        </p:nvGraphicFramePr>
        <p:xfrm>
          <a:off x="838200" y="15208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 xmlns:a16="http://schemas.microsoft.com/office/drawing/2014/main" id="{ED2D364D-BFA9-432B-9887-6CAE77D7C85C}"/>
              </a:ext>
            </a:extLst>
          </p:cNvPr>
          <p:cNvSpPr txBox="1"/>
          <p:nvPr/>
        </p:nvSpPr>
        <p:spPr>
          <a:xfrm>
            <a:off x="1435509" y="5872163"/>
            <a:ext cx="2202426" cy="646331"/>
          </a:xfrm>
          <a:prstGeom prst="rect">
            <a:avLst/>
          </a:prstGeom>
          <a:noFill/>
        </p:spPr>
        <p:txBody>
          <a:bodyPr wrap="square" rtlCol="0">
            <a:spAutoFit/>
          </a:bodyPr>
          <a:lstStyle/>
          <a:p>
            <a:r>
              <a:rPr lang="en-US" dirty="0">
                <a:solidFill>
                  <a:srgbClr val="FFFF00"/>
                </a:solidFill>
              </a:rPr>
              <a:t>“Positive” Racial and Sexual Identity </a:t>
            </a:r>
          </a:p>
        </p:txBody>
      </p:sp>
      <p:sp>
        <p:nvSpPr>
          <p:cNvPr id="9" name="TextBox 8">
            <a:extLst>
              <a:ext uri="{FF2B5EF4-FFF2-40B4-BE49-F238E27FC236}">
                <a16:creationId xmlns="" xmlns:a16="http://schemas.microsoft.com/office/drawing/2014/main" id="{2CD6CA1C-6DBB-4BBD-AF2D-577E0E44E258}"/>
              </a:ext>
            </a:extLst>
          </p:cNvPr>
          <p:cNvSpPr txBox="1"/>
          <p:nvPr/>
        </p:nvSpPr>
        <p:spPr>
          <a:xfrm>
            <a:off x="4235244" y="5733664"/>
            <a:ext cx="1838632" cy="923330"/>
          </a:xfrm>
          <a:prstGeom prst="rect">
            <a:avLst/>
          </a:prstGeom>
          <a:noFill/>
        </p:spPr>
        <p:txBody>
          <a:bodyPr wrap="square" rtlCol="0">
            <a:spAutoFit/>
          </a:bodyPr>
          <a:lstStyle/>
          <a:p>
            <a:r>
              <a:rPr lang="en-US" dirty="0">
                <a:solidFill>
                  <a:srgbClr val="FFFF00"/>
                </a:solidFill>
              </a:rPr>
              <a:t>“Linked” to Family, Friends, and Community</a:t>
            </a:r>
          </a:p>
        </p:txBody>
      </p:sp>
      <p:sp>
        <p:nvSpPr>
          <p:cNvPr id="10" name="TextBox 9">
            <a:extLst>
              <a:ext uri="{FF2B5EF4-FFF2-40B4-BE49-F238E27FC236}">
                <a16:creationId xmlns="" xmlns:a16="http://schemas.microsoft.com/office/drawing/2014/main" id="{5C9034F7-DD97-49BA-90B6-B0CCE8E4C9C3}"/>
              </a:ext>
            </a:extLst>
          </p:cNvPr>
          <p:cNvSpPr txBox="1"/>
          <p:nvPr/>
        </p:nvSpPr>
        <p:spPr>
          <a:xfrm>
            <a:off x="6671185" y="5755633"/>
            <a:ext cx="1671484" cy="646331"/>
          </a:xfrm>
          <a:prstGeom prst="rect">
            <a:avLst/>
          </a:prstGeom>
          <a:noFill/>
        </p:spPr>
        <p:txBody>
          <a:bodyPr wrap="square" rtlCol="0">
            <a:spAutoFit/>
          </a:bodyPr>
          <a:lstStyle/>
          <a:p>
            <a:r>
              <a:rPr lang="en-US" dirty="0">
                <a:solidFill>
                  <a:srgbClr val="FFFF00"/>
                </a:solidFill>
              </a:rPr>
              <a:t>“Engaged” with each other</a:t>
            </a:r>
          </a:p>
        </p:txBody>
      </p:sp>
      <p:sp>
        <p:nvSpPr>
          <p:cNvPr id="11" name="TextBox 10">
            <a:extLst>
              <a:ext uri="{FF2B5EF4-FFF2-40B4-BE49-F238E27FC236}">
                <a16:creationId xmlns="" xmlns:a16="http://schemas.microsoft.com/office/drawing/2014/main" id="{1CC9E210-87FC-434D-8D9F-D0DBBA9CD0B9}"/>
              </a:ext>
            </a:extLst>
          </p:cNvPr>
          <p:cNvSpPr txBox="1"/>
          <p:nvPr/>
        </p:nvSpPr>
        <p:spPr>
          <a:xfrm>
            <a:off x="8776516" y="5767731"/>
            <a:ext cx="2786219" cy="369332"/>
          </a:xfrm>
          <a:prstGeom prst="rect">
            <a:avLst/>
          </a:prstGeom>
          <a:noFill/>
        </p:spPr>
        <p:txBody>
          <a:bodyPr wrap="square" rtlCol="0">
            <a:spAutoFit/>
          </a:bodyPr>
          <a:lstStyle/>
          <a:p>
            <a:r>
              <a:rPr lang="en-US" dirty="0">
                <a:solidFill>
                  <a:srgbClr val="FFFF00"/>
                </a:solidFill>
              </a:rPr>
              <a:t>Sexual Health “Expression”</a:t>
            </a:r>
          </a:p>
        </p:txBody>
      </p:sp>
    </p:spTree>
    <p:extLst>
      <p:ext uri="{BB962C8B-B14F-4D97-AF65-F5344CB8AC3E}">
        <p14:creationId xmlns:p14="http://schemas.microsoft.com/office/powerpoint/2010/main" val="4896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AA310B-90C4-4D06-B5B5-F4410E349725}"/>
              </a:ext>
            </a:extLst>
          </p:cNvPr>
          <p:cNvSpPr>
            <a:spLocks noGrp="1"/>
          </p:cNvSpPr>
          <p:nvPr>
            <p:ph type="title"/>
          </p:nvPr>
        </p:nvSpPr>
        <p:spPr/>
        <p:txBody>
          <a:bodyPr/>
          <a:lstStyle/>
          <a:p>
            <a:r>
              <a:rPr lang="en-US" dirty="0">
                <a:solidFill>
                  <a:srgbClr val="FFFF00"/>
                </a:solidFill>
              </a:rPr>
              <a:t>“Vulnerable”</a:t>
            </a:r>
          </a:p>
        </p:txBody>
      </p:sp>
      <p:sp>
        <p:nvSpPr>
          <p:cNvPr id="3" name="Content Placeholder 2">
            <a:extLst>
              <a:ext uri="{FF2B5EF4-FFF2-40B4-BE49-F238E27FC236}">
                <a16:creationId xmlns="" xmlns:a16="http://schemas.microsoft.com/office/drawing/2014/main" id="{911F196C-71FF-420C-9B0C-5E54A0D27DA2}"/>
              </a:ext>
            </a:extLst>
          </p:cNvPr>
          <p:cNvSpPr>
            <a:spLocks noGrp="1"/>
          </p:cNvSpPr>
          <p:nvPr>
            <p:ph idx="1"/>
          </p:nvPr>
        </p:nvSpPr>
        <p:spPr/>
        <p:txBody>
          <a:bodyPr/>
          <a:lstStyle/>
          <a:p>
            <a:pPr marL="514350" indent="-514350">
              <a:buFont typeface="+mj-lt"/>
              <a:buAutoNum type="arabicPeriod"/>
            </a:pPr>
            <a:r>
              <a:rPr lang="en-US" dirty="0">
                <a:solidFill>
                  <a:srgbClr val="FFFF00"/>
                </a:solidFill>
              </a:rPr>
              <a:t>Capable of or susceptible to being wounded or hurt</a:t>
            </a:r>
          </a:p>
          <a:p>
            <a:pPr marL="514350" indent="-514350">
              <a:buFont typeface="+mj-lt"/>
              <a:buAutoNum type="arabicPeriod"/>
            </a:pPr>
            <a:endParaRPr lang="en-US" dirty="0">
              <a:solidFill>
                <a:srgbClr val="FFFF00"/>
              </a:solidFill>
            </a:endParaRPr>
          </a:p>
          <a:p>
            <a:pPr marL="514350" indent="-514350">
              <a:buFont typeface="+mj-lt"/>
              <a:buAutoNum type="arabicPeriod"/>
            </a:pPr>
            <a:endParaRPr lang="en-US" dirty="0">
              <a:solidFill>
                <a:srgbClr val="FFFF00"/>
              </a:solidFill>
            </a:endParaRPr>
          </a:p>
          <a:p>
            <a:pPr marL="514350" indent="-514350">
              <a:buFont typeface="+mj-lt"/>
              <a:buAutoNum type="arabicPeriod"/>
            </a:pPr>
            <a:r>
              <a:rPr lang="en-US" dirty="0">
                <a:solidFill>
                  <a:srgbClr val="FFFF00"/>
                </a:solidFill>
              </a:rPr>
              <a:t>Open to moral attack, criticism, temptation, etc.</a:t>
            </a:r>
          </a:p>
          <a:p>
            <a:pPr marL="514350" indent="-514350">
              <a:buFont typeface="+mj-lt"/>
              <a:buAutoNum type="arabicPeriod"/>
            </a:pPr>
            <a:endParaRPr lang="en-US" dirty="0">
              <a:solidFill>
                <a:srgbClr val="FFFF00"/>
              </a:solidFill>
            </a:endParaRPr>
          </a:p>
          <a:p>
            <a:pPr marL="514350" indent="-514350">
              <a:buFont typeface="+mj-lt"/>
              <a:buAutoNum type="arabicPeriod"/>
            </a:pPr>
            <a:endParaRPr lang="en-US" dirty="0">
              <a:solidFill>
                <a:srgbClr val="FFFF00"/>
              </a:solidFill>
            </a:endParaRPr>
          </a:p>
          <a:p>
            <a:pPr marL="514350" indent="-514350">
              <a:buFont typeface="+mj-lt"/>
              <a:buAutoNum type="arabicPeriod"/>
            </a:pPr>
            <a:r>
              <a:rPr lang="en-US" dirty="0">
                <a:solidFill>
                  <a:srgbClr val="FFFF00"/>
                </a:solidFill>
              </a:rPr>
              <a:t>(of a place); open to assault; difficult to defend</a:t>
            </a:r>
          </a:p>
        </p:txBody>
      </p:sp>
    </p:spTree>
    <p:extLst>
      <p:ext uri="{BB962C8B-B14F-4D97-AF65-F5344CB8AC3E}">
        <p14:creationId xmlns:p14="http://schemas.microsoft.com/office/powerpoint/2010/main" val="2862754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58FA71-0702-45BE-8C3D-01B5FCA6F0F5}"/>
              </a:ext>
            </a:extLst>
          </p:cNvPr>
          <p:cNvSpPr>
            <a:spLocks noGrp="1"/>
          </p:cNvSpPr>
          <p:nvPr>
            <p:ph type="title"/>
          </p:nvPr>
        </p:nvSpPr>
        <p:spPr>
          <a:xfrm>
            <a:off x="1524000" y="2245809"/>
            <a:ext cx="9144000" cy="1564716"/>
          </a:xfrm>
        </p:spPr>
        <p:txBody>
          <a:bodyPr vert="horz" lIns="91440" tIns="45720" rIns="91440" bIns="45720" rtlCol="0" anchor="b">
            <a:normAutofit/>
          </a:bodyPr>
          <a:lstStyle/>
          <a:p>
            <a:r>
              <a:rPr lang="en-US" sz="4800" kern="1200">
                <a:solidFill>
                  <a:schemeClr val="tx1"/>
                </a:solidFill>
                <a:latin typeface="+mj-lt"/>
                <a:ea typeface="+mj-ea"/>
                <a:cs typeface="+mj-cs"/>
              </a:rPr>
              <a:t>THANK YOU!!!!</a:t>
            </a:r>
          </a:p>
        </p:txBody>
      </p:sp>
      <p:sp>
        <p:nvSpPr>
          <p:cNvPr id="29" name="Freeform 14">
            <a:extLst>
              <a:ext uri="{FF2B5EF4-FFF2-40B4-BE49-F238E27FC236}">
                <a16:creationId xmlns="" xmlns:a16="http://schemas.microsoft.com/office/drawing/2014/main" id="{C66F2F30-5DC0-44A0-BFA6-E12F46ED16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1">
            <a:extLst>
              <a:ext uri="{FF2B5EF4-FFF2-40B4-BE49-F238E27FC236}">
                <a16:creationId xmlns="" xmlns:a16="http://schemas.microsoft.com/office/drawing/2014/main" id="{85872F57-7F42-4F97-8391-DDC8D0054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 xmlns:a16="http://schemas.microsoft.com/office/drawing/2014/main" id="{04DC2037-48A0-4F22-B9D4-8EAEBC780A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5" name="Freeform 22">
            <a:extLst>
              <a:ext uri="{FF2B5EF4-FFF2-40B4-BE49-F238E27FC236}">
                <a16:creationId xmlns="" xmlns:a16="http://schemas.microsoft.com/office/drawing/2014/main" id="{0006CBFD-ADA0-43D1-9332-9C34CA1C76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25">
            <a:extLst>
              <a:ext uri="{FF2B5EF4-FFF2-40B4-BE49-F238E27FC236}">
                <a16:creationId xmlns="" xmlns:a16="http://schemas.microsoft.com/office/drawing/2014/main" id="{2B931666-F28F-45F3-A074-66D2272D58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14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9646CC-4337-48FA-9545-99CDFAD523C5}"/>
              </a:ext>
            </a:extLst>
          </p:cNvPr>
          <p:cNvSpPr>
            <a:spLocks noGrp="1"/>
          </p:cNvSpPr>
          <p:nvPr>
            <p:ph type="title"/>
          </p:nvPr>
        </p:nvSpPr>
        <p:spPr/>
        <p:txBody>
          <a:bodyPr/>
          <a:lstStyle/>
          <a:p>
            <a:pPr algn="ctr"/>
            <a:r>
              <a:rPr lang="en-US" dirty="0">
                <a:solidFill>
                  <a:srgbClr val="FFFF00"/>
                </a:solidFill>
              </a:rPr>
              <a:t>“VULNERABLE”</a:t>
            </a:r>
          </a:p>
        </p:txBody>
      </p:sp>
      <p:pic>
        <p:nvPicPr>
          <p:cNvPr id="4" name="Picture 3">
            <a:extLst>
              <a:ext uri="{FF2B5EF4-FFF2-40B4-BE49-F238E27FC236}">
                <a16:creationId xmlns="" xmlns:a16="http://schemas.microsoft.com/office/drawing/2014/main" id="{2120ABE0-37B4-4F06-B09A-9809957CC072}"/>
              </a:ext>
            </a:extLst>
          </p:cNvPr>
          <p:cNvPicPr>
            <a:picLocks noChangeAspect="1"/>
          </p:cNvPicPr>
          <p:nvPr/>
        </p:nvPicPr>
        <p:blipFill>
          <a:blip r:embed="rId2"/>
          <a:stretch>
            <a:fillRect/>
          </a:stretch>
        </p:blipFill>
        <p:spPr>
          <a:xfrm>
            <a:off x="645395" y="1027906"/>
            <a:ext cx="2524125" cy="1809750"/>
          </a:xfrm>
          <a:prstGeom prst="rect">
            <a:avLst/>
          </a:prstGeom>
        </p:spPr>
      </p:pic>
      <p:pic>
        <p:nvPicPr>
          <p:cNvPr id="5" name="Picture 4">
            <a:extLst>
              <a:ext uri="{FF2B5EF4-FFF2-40B4-BE49-F238E27FC236}">
                <a16:creationId xmlns="" xmlns:a16="http://schemas.microsoft.com/office/drawing/2014/main" id="{1F2EE258-DE83-48C2-BC86-804EB57EAF8B}"/>
              </a:ext>
            </a:extLst>
          </p:cNvPr>
          <p:cNvPicPr>
            <a:picLocks noChangeAspect="1"/>
          </p:cNvPicPr>
          <p:nvPr/>
        </p:nvPicPr>
        <p:blipFill>
          <a:blip r:embed="rId3"/>
          <a:stretch>
            <a:fillRect/>
          </a:stretch>
        </p:blipFill>
        <p:spPr>
          <a:xfrm>
            <a:off x="4388578" y="2486819"/>
            <a:ext cx="3028950" cy="1514475"/>
          </a:xfrm>
          <a:prstGeom prst="rect">
            <a:avLst/>
          </a:prstGeom>
        </p:spPr>
      </p:pic>
      <p:pic>
        <p:nvPicPr>
          <p:cNvPr id="6" name="Picture 5">
            <a:extLst>
              <a:ext uri="{FF2B5EF4-FFF2-40B4-BE49-F238E27FC236}">
                <a16:creationId xmlns="" xmlns:a16="http://schemas.microsoft.com/office/drawing/2014/main" id="{7AF57C5F-B656-4848-B02C-4001D8525423}"/>
              </a:ext>
            </a:extLst>
          </p:cNvPr>
          <p:cNvPicPr>
            <a:picLocks noChangeAspect="1"/>
          </p:cNvPicPr>
          <p:nvPr/>
        </p:nvPicPr>
        <p:blipFill>
          <a:blip r:embed="rId4"/>
          <a:stretch>
            <a:fillRect/>
          </a:stretch>
        </p:blipFill>
        <p:spPr>
          <a:xfrm>
            <a:off x="8017131" y="1084440"/>
            <a:ext cx="2371725" cy="1933575"/>
          </a:xfrm>
          <a:prstGeom prst="rect">
            <a:avLst/>
          </a:prstGeom>
        </p:spPr>
      </p:pic>
      <p:pic>
        <p:nvPicPr>
          <p:cNvPr id="7" name="Picture 6">
            <a:extLst>
              <a:ext uri="{FF2B5EF4-FFF2-40B4-BE49-F238E27FC236}">
                <a16:creationId xmlns="" xmlns:a16="http://schemas.microsoft.com/office/drawing/2014/main" id="{3A48D677-370B-4B07-B48A-F88821A1BF76}"/>
              </a:ext>
            </a:extLst>
          </p:cNvPr>
          <p:cNvPicPr>
            <a:picLocks noChangeAspect="1"/>
          </p:cNvPicPr>
          <p:nvPr/>
        </p:nvPicPr>
        <p:blipFill>
          <a:blip r:embed="rId5"/>
          <a:stretch>
            <a:fillRect/>
          </a:stretch>
        </p:blipFill>
        <p:spPr>
          <a:xfrm>
            <a:off x="693020" y="3724275"/>
            <a:ext cx="2476500" cy="1847850"/>
          </a:xfrm>
          <a:prstGeom prst="rect">
            <a:avLst/>
          </a:prstGeom>
        </p:spPr>
      </p:pic>
      <p:pic>
        <p:nvPicPr>
          <p:cNvPr id="8" name="Picture 7">
            <a:extLst>
              <a:ext uri="{FF2B5EF4-FFF2-40B4-BE49-F238E27FC236}">
                <a16:creationId xmlns="" xmlns:a16="http://schemas.microsoft.com/office/drawing/2014/main" id="{CD9C469A-4E6E-4030-B006-531C6647DCE6}"/>
              </a:ext>
            </a:extLst>
          </p:cNvPr>
          <p:cNvPicPr>
            <a:picLocks noChangeAspect="1"/>
          </p:cNvPicPr>
          <p:nvPr/>
        </p:nvPicPr>
        <p:blipFill>
          <a:blip r:embed="rId6"/>
          <a:stretch>
            <a:fillRect/>
          </a:stretch>
        </p:blipFill>
        <p:spPr>
          <a:xfrm>
            <a:off x="7777316" y="4073294"/>
            <a:ext cx="4112650" cy="2160512"/>
          </a:xfrm>
          <a:prstGeom prst="rect">
            <a:avLst/>
          </a:prstGeom>
        </p:spPr>
      </p:pic>
    </p:spTree>
    <p:extLst>
      <p:ext uri="{BB962C8B-B14F-4D97-AF65-F5344CB8AC3E}">
        <p14:creationId xmlns:p14="http://schemas.microsoft.com/office/powerpoint/2010/main" val="186537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118F0A8B-0DE1-4D5C-BF0E-69E5B5EAF5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440" b="33187"/>
          <a:stretch/>
        </p:blipFill>
        <p:spPr>
          <a:xfrm>
            <a:off x="20" y="10"/>
            <a:ext cx="7534636" cy="6857990"/>
          </a:xfrm>
          <a:prstGeom prst="rect">
            <a:avLst/>
          </a:prstGeom>
        </p:spPr>
      </p:pic>
      <p:sp>
        <p:nvSpPr>
          <p:cNvPr id="10" name="Rectangle 9">
            <a:extLst>
              <a:ext uri="{FF2B5EF4-FFF2-40B4-BE49-F238E27FC236}">
                <a16:creationId xmlns="" xmlns:a16="http://schemas.microsoft.com/office/drawing/2014/main" id="{98663357-1843-42BB-BC09-EACA8E00E5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6" y="0"/>
            <a:ext cx="4657344" cy="6858000"/>
          </a:xfrm>
          <a:prstGeom prst="rect">
            <a:avLst/>
          </a:prstGeom>
          <a:solidFill>
            <a:srgbClr val="603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2B8FC724-E888-4586-B502-063E3EF4A5BA}"/>
              </a:ext>
            </a:extLst>
          </p:cNvPr>
          <p:cNvSpPr>
            <a:spLocks noGrp="1"/>
          </p:cNvSpPr>
          <p:nvPr>
            <p:ph type="title"/>
          </p:nvPr>
        </p:nvSpPr>
        <p:spPr>
          <a:xfrm>
            <a:off x="8153400" y="640081"/>
            <a:ext cx="3395130" cy="5255364"/>
          </a:xfrm>
        </p:spPr>
        <p:txBody>
          <a:bodyPr vert="horz" lIns="91440" tIns="45720" rIns="91440" bIns="45720" rtlCol="0" anchor="ctr">
            <a:normAutofit/>
          </a:bodyPr>
          <a:lstStyle/>
          <a:p>
            <a:r>
              <a:rPr lang="en-US">
                <a:solidFill>
                  <a:srgbClr val="FFFFFF"/>
                </a:solidFill>
              </a:rPr>
              <a:t>“IDIOT”</a:t>
            </a:r>
          </a:p>
        </p:txBody>
      </p:sp>
    </p:spTree>
    <p:extLst>
      <p:ext uri="{BB962C8B-B14F-4D97-AF65-F5344CB8AC3E}">
        <p14:creationId xmlns:p14="http://schemas.microsoft.com/office/powerpoint/2010/main" val="448232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93DE81-1AA6-46C9-AA33-A2178139D708}"/>
              </a:ext>
            </a:extLst>
          </p:cNvPr>
          <p:cNvSpPr>
            <a:spLocks noGrp="1"/>
          </p:cNvSpPr>
          <p:nvPr>
            <p:ph type="title"/>
          </p:nvPr>
        </p:nvSpPr>
        <p:spPr>
          <a:xfrm>
            <a:off x="755073" y="171531"/>
            <a:ext cx="10515600" cy="1325563"/>
          </a:xfrm>
        </p:spPr>
        <p:txBody>
          <a:bodyPr/>
          <a:lstStyle/>
          <a:p>
            <a:r>
              <a:rPr lang="en-US" dirty="0">
                <a:solidFill>
                  <a:srgbClr val="FFFF00"/>
                </a:solidFill>
              </a:rPr>
              <a:t>“Vulnerable” to HIV</a:t>
            </a:r>
          </a:p>
        </p:txBody>
      </p:sp>
      <p:pic>
        <p:nvPicPr>
          <p:cNvPr id="9" name="Content Placeholder 8">
            <a:extLst>
              <a:ext uri="{FF2B5EF4-FFF2-40B4-BE49-F238E27FC236}">
                <a16:creationId xmlns="" xmlns:a16="http://schemas.microsoft.com/office/drawing/2014/main" id="{A1A3C79B-4824-4E05-AF40-0626EE5D07FD}"/>
              </a:ext>
            </a:extLst>
          </p:cNvPr>
          <p:cNvPicPr>
            <a:picLocks noGrp="1" noChangeAspect="1"/>
          </p:cNvPicPr>
          <p:nvPr>
            <p:ph idx="1"/>
          </p:nvPr>
        </p:nvPicPr>
        <p:blipFill>
          <a:blip r:embed="rId2"/>
          <a:stretch>
            <a:fillRect/>
          </a:stretch>
        </p:blipFill>
        <p:spPr>
          <a:xfrm>
            <a:off x="6792325" y="2764047"/>
            <a:ext cx="4315421" cy="1569244"/>
          </a:xfrm>
          <a:prstGeom prst="rect">
            <a:avLst/>
          </a:prstGeom>
        </p:spPr>
      </p:pic>
      <p:pic>
        <p:nvPicPr>
          <p:cNvPr id="4" name="Picture 3">
            <a:extLst>
              <a:ext uri="{FF2B5EF4-FFF2-40B4-BE49-F238E27FC236}">
                <a16:creationId xmlns="" xmlns:a16="http://schemas.microsoft.com/office/drawing/2014/main" id="{3F4AE7A0-782A-43E5-9E7E-4157327EDB6C}"/>
              </a:ext>
            </a:extLst>
          </p:cNvPr>
          <p:cNvPicPr>
            <a:picLocks noChangeAspect="1"/>
          </p:cNvPicPr>
          <p:nvPr/>
        </p:nvPicPr>
        <p:blipFill>
          <a:blip r:embed="rId3"/>
          <a:stretch>
            <a:fillRect/>
          </a:stretch>
        </p:blipFill>
        <p:spPr>
          <a:xfrm>
            <a:off x="3314595" y="2932185"/>
            <a:ext cx="2638425" cy="1733550"/>
          </a:xfrm>
          <a:prstGeom prst="rect">
            <a:avLst/>
          </a:prstGeom>
        </p:spPr>
      </p:pic>
      <p:pic>
        <p:nvPicPr>
          <p:cNvPr id="5" name="Picture 4">
            <a:extLst>
              <a:ext uri="{FF2B5EF4-FFF2-40B4-BE49-F238E27FC236}">
                <a16:creationId xmlns="" xmlns:a16="http://schemas.microsoft.com/office/drawing/2014/main" id="{2C61EFCA-FE82-4558-BD6B-3F7E6BC7117D}"/>
              </a:ext>
            </a:extLst>
          </p:cNvPr>
          <p:cNvPicPr>
            <a:picLocks noChangeAspect="1"/>
          </p:cNvPicPr>
          <p:nvPr/>
        </p:nvPicPr>
        <p:blipFill>
          <a:blip r:embed="rId4"/>
          <a:stretch>
            <a:fillRect/>
          </a:stretch>
        </p:blipFill>
        <p:spPr>
          <a:xfrm>
            <a:off x="8316600" y="259103"/>
            <a:ext cx="3691723" cy="2076594"/>
          </a:xfrm>
          <a:prstGeom prst="rect">
            <a:avLst/>
          </a:prstGeom>
        </p:spPr>
      </p:pic>
      <p:pic>
        <p:nvPicPr>
          <p:cNvPr id="6" name="Picture 5">
            <a:extLst>
              <a:ext uri="{FF2B5EF4-FFF2-40B4-BE49-F238E27FC236}">
                <a16:creationId xmlns="" xmlns:a16="http://schemas.microsoft.com/office/drawing/2014/main" id="{71174F53-7D89-40CD-A0D5-42FC8C3DC3B9}"/>
              </a:ext>
            </a:extLst>
          </p:cNvPr>
          <p:cNvPicPr>
            <a:picLocks noChangeAspect="1"/>
          </p:cNvPicPr>
          <p:nvPr/>
        </p:nvPicPr>
        <p:blipFill>
          <a:blip r:embed="rId5"/>
          <a:stretch>
            <a:fillRect/>
          </a:stretch>
        </p:blipFill>
        <p:spPr>
          <a:xfrm>
            <a:off x="8950036" y="4175443"/>
            <a:ext cx="2727073" cy="1937657"/>
          </a:xfrm>
          <a:prstGeom prst="rect">
            <a:avLst/>
          </a:prstGeom>
        </p:spPr>
      </p:pic>
      <p:pic>
        <p:nvPicPr>
          <p:cNvPr id="7" name="Picture 6">
            <a:extLst>
              <a:ext uri="{FF2B5EF4-FFF2-40B4-BE49-F238E27FC236}">
                <a16:creationId xmlns="" xmlns:a16="http://schemas.microsoft.com/office/drawing/2014/main" id="{DF3B52AB-207E-4FB1-A410-0FC189AF374A}"/>
              </a:ext>
            </a:extLst>
          </p:cNvPr>
          <p:cNvPicPr>
            <a:picLocks noChangeAspect="1"/>
          </p:cNvPicPr>
          <p:nvPr/>
        </p:nvPicPr>
        <p:blipFill>
          <a:blip r:embed="rId6"/>
          <a:stretch>
            <a:fillRect/>
          </a:stretch>
        </p:blipFill>
        <p:spPr>
          <a:xfrm>
            <a:off x="181400" y="1403963"/>
            <a:ext cx="3020930" cy="3644755"/>
          </a:xfrm>
          <a:prstGeom prst="rect">
            <a:avLst/>
          </a:prstGeom>
        </p:spPr>
      </p:pic>
      <p:pic>
        <p:nvPicPr>
          <p:cNvPr id="8" name="Picture 7">
            <a:extLst>
              <a:ext uri="{FF2B5EF4-FFF2-40B4-BE49-F238E27FC236}">
                <a16:creationId xmlns="" xmlns:a16="http://schemas.microsoft.com/office/drawing/2014/main" id="{763FCBC2-CA31-4443-A95B-0FF59C025A65}"/>
              </a:ext>
            </a:extLst>
          </p:cNvPr>
          <p:cNvPicPr>
            <a:picLocks noChangeAspect="1"/>
          </p:cNvPicPr>
          <p:nvPr/>
        </p:nvPicPr>
        <p:blipFill>
          <a:blip r:embed="rId7"/>
          <a:stretch>
            <a:fillRect/>
          </a:stretch>
        </p:blipFill>
        <p:spPr>
          <a:xfrm>
            <a:off x="514891" y="4175443"/>
            <a:ext cx="3763024" cy="2503993"/>
          </a:xfrm>
          <a:prstGeom prst="rect">
            <a:avLst/>
          </a:prstGeom>
        </p:spPr>
      </p:pic>
      <p:pic>
        <p:nvPicPr>
          <p:cNvPr id="10" name="Picture 9">
            <a:extLst>
              <a:ext uri="{FF2B5EF4-FFF2-40B4-BE49-F238E27FC236}">
                <a16:creationId xmlns="" xmlns:a16="http://schemas.microsoft.com/office/drawing/2014/main" id="{D649D982-2294-4C67-83E4-D93B882737B0}"/>
              </a:ext>
            </a:extLst>
          </p:cNvPr>
          <p:cNvPicPr>
            <a:picLocks noChangeAspect="1"/>
          </p:cNvPicPr>
          <p:nvPr/>
        </p:nvPicPr>
        <p:blipFill>
          <a:blip r:embed="rId8"/>
          <a:stretch>
            <a:fillRect/>
          </a:stretch>
        </p:blipFill>
        <p:spPr>
          <a:xfrm>
            <a:off x="5365188" y="4387272"/>
            <a:ext cx="3056217" cy="2292163"/>
          </a:xfrm>
          <a:prstGeom prst="rect">
            <a:avLst/>
          </a:prstGeom>
        </p:spPr>
      </p:pic>
      <p:pic>
        <p:nvPicPr>
          <p:cNvPr id="3" name="Picture 2">
            <a:extLst>
              <a:ext uri="{FF2B5EF4-FFF2-40B4-BE49-F238E27FC236}">
                <a16:creationId xmlns="" xmlns:a16="http://schemas.microsoft.com/office/drawing/2014/main" id="{B436FD31-B5C9-469E-958A-73237E69FE62}"/>
              </a:ext>
            </a:extLst>
          </p:cNvPr>
          <p:cNvPicPr>
            <a:picLocks noChangeAspect="1"/>
          </p:cNvPicPr>
          <p:nvPr/>
        </p:nvPicPr>
        <p:blipFill>
          <a:blip r:embed="rId9"/>
          <a:stretch>
            <a:fillRect/>
          </a:stretch>
        </p:blipFill>
        <p:spPr>
          <a:xfrm>
            <a:off x="4646526" y="1198635"/>
            <a:ext cx="3055439" cy="1733550"/>
          </a:xfrm>
          <a:prstGeom prst="rect">
            <a:avLst/>
          </a:prstGeom>
        </p:spPr>
      </p:pic>
    </p:spTree>
    <p:extLst>
      <p:ext uri="{BB962C8B-B14F-4D97-AF65-F5344CB8AC3E}">
        <p14:creationId xmlns:p14="http://schemas.microsoft.com/office/powerpoint/2010/main" val="2635532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9851B722-BACA-48C1-BAB1-D0BC5AF5E7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6363" y="216085"/>
            <a:ext cx="8567771" cy="6425829"/>
          </a:xfrm>
        </p:spPr>
      </p:pic>
    </p:spTree>
    <p:extLst>
      <p:ext uri="{BB962C8B-B14F-4D97-AF65-F5344CB8AC3E}">
        <p14:creationId xmlns:p14="http://schemas.microsoft.com/office/powerpoint/2010/main" val="228066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681A24-7443-4A61-8479-856A417C1A9C}"/>
              </a:ext>
            </a:extLst>
          </p:cNvPr>
          <p:cNvSpPr>
            <a:spLocks noGrp="1"/>
          </p:cNvSpPr>
          <p:nvPr>
            <p:ph type="title"/>
          </p:nvPr>
        </p:nvSpPr>
        <p:spPr>
          <a:xfrm>
            <a:off x="755073" y="202753"/>
            <a:ext cx="10515600" cy="1164215"/>
          </a:xfrm>
        </p:spPr>
        <p:txBody>
          <a:bodyPr/>
          <a:lstStyle/>
          <a:p>
            <a:r>
              <a:rPr lang="en-US" dirty="0">
                <a:solidFill>
                  <a:srgbClr val="FFFF00"/>
                </a:solidFill>
              </a:rPr>
              <a:t>Estimated HIV incidence in U.S., 2010-2015</a:t>
            </a:r>
          </a:p>
        </p:txBody>
      </p:sp>
      <p:pic>
        <p:nvPicPr>
          <p:cNvPr id="5" name="Content Placeholder 4">
            <a:extLst>
              <a:ext uri="{FF2B5EF4-FFF2-40B4-BE49-F238E27FC236}">
                <a16:creationId xmlns="" xmlns:a16="http://schemas.microsoft.com/office/drawing/2014/main" id="{1FCEB538-7FE4-4E62-9B03-F2CACDDECB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237" y="1355784"/>
            <a:ext cx="10515600" cy="4135248"/>
          </a:xfrm>
        </p:spPr>
      </p:pic>
      <p:sp>
        <p:nvSpPr>
          <p:cNvPr id="3" name="TextBox 2">
            <a:extLst>
              <a:ext uri="{FF2B5EF4-FFF2-40B4-BE49-F238E27FC236}">
                <a16:creationId xmlns="" xmlns:a16="http://schemas.microsoft.com/office/drawing/2014/main" id="{6F77D73A-E1E3-4D38-9736-4337A034E0AF}"/>
              </a:ext>
            </a:extLst>
          </p:cNvPr>
          <p:cNvSpPr txBox="1"/>
          <p:nvPr/>
        </p:nvSpPr>
        <p:spPr>
          <a:xfrm>
            <a:off x="1764145" y="5818909"/>
            <a:ext cx="8756073" cy="646331"/>
          </a:xfrm>
          <a:prstGeom prst="rect">
            <a:avLst/>
          </a:prstGeom>
          <a:noFill/>
        </p:spPr>
        <p:txBody>
          <a:bodyPr wrap="square" rtlCol="0">
            <a:spAutoFit/>
          </a:bodyPr>
          <a:lstStyle/>
          <a:p>
            <a:r>
              <a:rPr lang="en-US" i="1" dirty="0">
                <a:solidFill>
                  <a:srgbClr val="FFFF00"/>
                </a:solidFill>
              </a:rPr>
              <a:t>Source: CDC. Estimated HIV Incidence and prevalence in the United States, 2010-2015. HIV Surveillance Supplemental Report 2018;23(No. 1).</a:t>
            </a:r>
            <a:endParaRPr lang="en-US" dirty="0">
              <a:solidFill>
                <a:srgbClr val="FFFF00"/>
              </a:solidFill>
            </a:endParaRPr>
          </a:p>
        </p:txBody>
      </p:sp>
    </p:spTree>
    <p:extLst>
      <p:ext uri="{BB962C8B-B14F-4D97-AF65-F5344CB8AC3E}">
        <p14:creationId xmlns:p14="http://schemas.microsoft.com/office/powerpoint/2010/main" val="3729335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 xmlns:a16="http://schemas.microsoft.com/office/drawing/2014/main" id="{3A002E7C-E161-48D0-9951-BEF3088EF526}"/>
              </a:ext>
            </a:extLst>
          </p:cNvPr>
          <p:cNvPicPr>
            <a:picLocks noGrp="1" noChangeAspect="1"/>
          </p:cNvPicPr>
          <p:nvPr>
            <p:ph idx="1"/>
          </p:nvPr>
        </p:nvPicPr>
        <p:blipFill>
          <a:blip r:embed="rId2"/>
          <a:stretch>
            <a:fillRect/>
          </a:stretch>
        </p:blipFill>
        <p:spPr>
          <a:xfrm>
            <a:off x="643467" y="1438826"/>
            <a:ext cx="10905066" cy="3980348"/>
          </a:xfrm>
          <a:prstGeom prst="rect">
            <a:avLst/>
          </a:prstGeom>
        </p:spPr>
      </p:pic>
    </p:spTree>
    <p:extLst>
      <p:ext uri="{BB962C8B-B14F-4D97-AF65-F5344CB8AC3E}">
        <p14:creationId xmlns:p14="http://schemas.microsoft.com/office/powerpoint/2010/main" val="1845175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511</Words>
  <Application>Microsoft Office PowerPoint</Application>
  <PresentationFormat>Widescreen</PresentationFormat>
  <Paragraphs>70</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Roboto</vt:lpstr>
      <vt:lpstr>Office Theme</vt:lpstr>
      <vt:lpstr>MAKING THE TREATMENT CASCADE WORK IN VULNERABLE AND KEY POPULATIONS</vt:lpstr>
      <vt:lpstr>AIDS2020ForAll.org</vt:lpstr>
      <vt:lpstr>“Vulnerable”</vt:lpstr>
      <vt:lpstr>“VULNERABLE”</vt:lpstr>
      <vt:lpstr>“IDIOT”</vt:lpstr>
      <vt:lpstr>“Vulnerable” to HIV</vt:lpstr>
      <vt:lpstr>PowerPoint Presentation</vt:lpstr>
      <vt:lpstr>Estimated HIV incidence in U.S., 2010-2015</vt:lpstr>
      <vt:lpstr>PowerPoint Presentation</vt:lpstr>
      <vt:lpstr>HIV Treatment Cascade</vt:lpstr>
      <vt:lpstr>PowerPoint Presentation</vt:lpstr>
      <vt:lpstr>PowerPoint Presentation</vt:lpstr>
      <vt:lpstr>PowerPoint Presentation</vt:lpstr>
      <vt:lpstr>MSM Racial Disparities along the Treatment Cascade</vt:lpstr>
      <vt:lpstr>Factors influencing viral suppression</vt:lpstr>
      <vt:lpstr>PowerPoint Presentation</vt:lpstr>
      <vt:lpstr>PowerPoint Presentation</vt:lpstr>
      <vt:lpstr>PowerPoint Presentation</vt:lpstr>
      <vt:lpstr>Discrimination in Health Care</vt:lpstr>
      <vt:lpstr>Examining the Treatment Cascade</vt:lpstr>
      <vt:lpstr>PowerPoint Presentation</vt:lpstr>
      <vt:lpstr>Solutions???</vt:lpstr>
      <vt:lpstr>Community First… </vt:lpstr>
      <vt:lpstr>PowerPoint Presentation</vt:lpstr>
      <vt:lpstr>PowerPoint Presentation</vt:lpstr>
      <vt:lpstr>Be Vulnerable</vt:lpstr>
      <vt:lpstr>PowerPoint Presentation</vt:lpstr>
      <vt:lpstr>PowerPoint Presentation</vt:lpstr>
      <vt:lpstr>Sexual Health Cascade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TREATMENT CASCADE WORK IN VULNERABLE AND KEY POPULATIONS</dc:title>
  <dc:creator>David Malebranche</dc:creator>
  <cp:lastModifiedBy>Saal</cp:lastModifiedBy>
  <cp:revision>31</cp:revision>
  <dcterms:created xsi:type="dcterms:W3CDTF">2018-07-24T22:13:08Z</dcterms:created>
  <dcterms:modified xsi:type="dcterms:W3CDTF">2018-07-26T05:25:09Z</dcterms:modified>
</cp:coreProperties>
</file>